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Garamond" charset="1" panose="02020404030301010803"/>
      <p:regular r:id="rId23"/>
    </p:embeddedFont>
    <p:embeddedFont>
      <p:font typeface="Canva Sans" charset="1" panose="020B0503030501040103"/>
      <p:regular r:id="rId24"/>
    </p:embeddedFont>
    <p:embeddedFont>
      <p:font typeface="Canva Sans Bold" charset="1" panose="020B0803030501040103"/>
      <p:regular r:id="rId25"/>
    </p:embeddedFont>
    <p:embeddedFont>
      <p:font typeface="Canva Sans Bold Italics" charset="1" panose="020B0803030501040103"/>
      <p:regular r:id="rId26"/>
    </p:embeddedFont>
    <p:embeddedFont>
      <p:font typeface="Canva Sans Italics" charset="1" panose="020B0503030501040103"/>
      <p:regular r:id="rId27"/>
    </p:embeddedFont>
    <p:embeddedFont>
      <p:font typeface="Sumana Bold" charset="1" panose="0000080000000000000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jpeg" Type="http://schemas.openxmlformats.org/officeDocument/2006/relationships/image"/><Relationship Id="rId9" Target="../media/image8.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png" Type="http://schemas.openxmlformats.org/officeDocument/2006/relationships/image"/><Relationship Id="rId4" Target="../media/image57.png" Type="http://schemas.openxmlformats.org/officeDocument/2006/relationships/image"/><Relationship Id="rId5" Target="https://wineserver.ucdavis.edu/industry-info/enology/wine-microbiology/bacteria/acetobacter-pasteurianus"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5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jpeg" Type="http://schemas.openxmlformats.org/officeDocument/2006/relationships/image"/><Relationship Id="rId3" Target="../media/image61.jpeg" Type="http://schemas.openxmlformats.org/officeDocument/2006/relationships/image"/><Relationship Id="rId4" Target="../media/image62.jpeg" Type="http://schemas.openxmlformats.org/officeDocument/2006/relationships/image"/><Relationship Id="rId5" Target="../media/image63.jpeg" Type="http://schemas.openxmlformats.org/officeDocument/2006/relationships/image"/><Relationship Id="rId6" Target="../media/image6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png" Type="http://schemas.openxmlformats.org/officeDocument/2006/relationships/image"/><Relationship Id="rId11" Target="../media/image6.png" Type="http://schemas.openxmlformats.org/officeDocument/2006/relationships/image"/><Relationship Id="rId2" Target="../media/image66.jpeg" Type="http://schemas.openxmlformats.org/officeDocument/2006/relationships/image"/><Relationship Id="rId3" Target="../media/image67.jpeg" Type="http://schemas.openxmlformats.org/officeDocument/2006/relationships/image"/><Relationship Id="rId4" Target="../media/image63.jpeg" Type="http://schemas.openxmlformats.org/officeDocument/2006/relationships/image"/><Relationship Id="rId5" Target="../media/image68.jpeg" Type="http://schemas.openxmlformats.org/officeDocument/2006/relationships/image"/><Relationship Id="rId6" Target="../media/image64.jpeg" Type="http://schemas.openxmlformats.org/officeDocument/2006/relationships/image"/><Relationship Id="rId7" Target="../media/image69.jpeg" Type="http://schemas.openxmlformats.org/officeDocument/2006/relationships/image"/><Relationship Id="rId8" Target="../media/image3.png" Type="http://schemas.openxmlformats.org/officeDocument/2006/relationships/image"/><Relationship Id="rId9" Target="../media/image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jpeg" Type="http://schemas.openxmlformats.org/officeDocument/2006/relationships/image"/><Relationship Id="rId3" Target="../media/image71.jpeg" Type="http://schemas.openxmlformats.org/officeDocument/2006/relationships/image"/><Relationship Id="rId4" Target="https://en.wikipedia.org/wiki/Kamla_Bhasin"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0.jpeg" Type="http://schemas.openxmlformats.org/officeDocument/2006/relationships/image"/><Relationship Id="rId2" Target="../media/image72.jpeg" Type="http://schemas.openxmlformats.org/officeDocument/2006/relationships/image"/><Relationship Id="rId3" Target="../media/image73.jpeg" Type="http://schemas.openxmlformats.org/officeDocument/2006/relationships/image"/><Relationship Id="rId4" Target="../media/image74.jpeg" Type="http://schemas.openxmlformats.org/officeDocument/2006/relationships/image"/><Relationship Id="rId5" Target="../media/image75.jpeg" Type="http://schemas.openxmlformats.org/officeDocument/2006/relationships/image"/><Relationship Id="rId6" Target="../media/image76.jpeg" Type="http://schemas.openxmlformats.org/officeDocument/2006/relationships/image"/><Relationship Id="rId7" Target="../media/image77.jpeg" Type="http://schemas.openxmlformats.org/officeDocument/2006/relationships/image"/><Relationship Id="rId8" Target="../media/image78.jpeg" Type="http://schemas.openxmlformats.org/officeDocument/2006/relationships/image"/><Relationship Id="rId9" Target="../media/image79.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1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svg" Type="http://schemas.openxmlformats.org/officeDocument/2006/relationships/image"/><Relationship Id="rId12" Target="../media/image26.png" Type="http://schemas.openxmlformats.org/officeDocument/2006/relationships/image"/><Relationship Id="rId13" Target="../media/image27.svg" Type="http://schemas.openxmlformats.org/officeDocument/2006/relationships/image"/><Relationship Id="rId14" Target="../media/image28.png" Type="http://schemas.openxmlformats.org/officeDocument/2006/relationships/image"/><Relationship Id="rId15" Target="../media/image29.svg" Type="http://schemas.openxmlformats.org/officeDocument/2006/relationships/image"/><Relationship Id="rId16" Target="../media/image30.png" Type="http://schemas.openxmlformats.org/officeDocument/2006/relationships/image"/><Relationship Id="rId17" Target="../media/image31.svg" Type="http://schemas.openxmlformats.org/officeDocument/2006/relationships/image"/><Relationship Id="rId18" Target="../media/image32.png" Type="http://schemas.openxmlformats.org/officeDocument/2006/relationships/image"/><Relationship Id="rId19" Target="../media/image33.svg" Type="http://schemas.openxmlformats.org/officeDocument/2006/relationships/image"/><Relationship Id="rId2" Target="../media/image16.png" Type="http://schemas.openxmlformats.org/officeDocument/2006/relationships/image"/><Relationship Id="rId20" Target="../media/image34.png" Type="http://schemas.openxmlformats.org/officeDocument/2006/relationships/image"/><Relationship Id="rId21" Target="../media/image35.svg" Type="http://schemas.openxmlformats.org/officeDocument/2006/relationships/image"/><Relationship Id="rId22" Target="../media/image36.png" Type="http://schemas.openxmlformats.org/officeDocument/2006/relationships/image"/><Relationship Id="rId23" Target="../media/image37.svg" Type="http://schemas.openxmlformats.org/officeDocument/2006/relationships/image"/><Relationship Id="rId24" Target="../media/image38.png" Type="http://schemas.openxmlformats.org/officeDocument/2006/relationships/image"/><Relationship Id="rId25" Target="../media/image39.svg" Type="http://schemas.openxmlformats.org/officeDocument/2006/relationships/image"/><Relationship Id="rId3" Target="../media/image17.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svg" Type="http://schemas.openxmlformats.org/officeDocument/2006/relationships/image"/><Relationship Id="rId12" Target="../media/image26.png" Type="http://schemas.openxmlformats.org/officeDocument/2006/relationships/image"/><Relationship Id="rId13" Target="../media/image27.svg" Type="http://schemas.openxmlformats.org/officeDocument/2006/relationships/image"/><Relationship Id="rId14" Target="../media/image28.png" Type="http://schemas.openxmlformats.org/officeDocument/2006/relationships/image"/><Relationship Id="rId15" Target="../media/image29.svg" Type="http://schemas.openxmlformats.org/officeDocument/2006/relationships/image"/><Relationship Id="rId16" Target="../media/image30.png" Type="http://schemas.openxmlformats.org/officeDocument/2006/relationships/image"/><Relationship Id="rId17" Target="../media/image31.svg" Type="http://schemas.openxmlformats.org/officeDocument/2006/relationships/image"/><Relationship Id="rId18" Target="../media/image32.png" Type="http://schemas.openxmlformats.org/officeDocument/2006/relationships/image"/><Relationship Id="rId19" Target="../media/image33.svg" Type="http://schemas.openxmlformats.org/officeDocument/2006/relationships/image"/><Relationship Id="rId2" Target="../media/image16.png" Type="http://schemas.openxmlformats.org/officeDocument/2006/relationships/image"/><Relationship Id="rId20" Target="../media/image34.png" Type="http://schemas.openxmlformats.org/officeDocument/2006/relationships/image"/><Relationship Id="rId21" Target="../media/image35.svg" Type="http://schemas.openxmlformats.org/officeDocument/2006/relationships/image"/><Relationship Id="rId22" Target="../media/image36.png" Type="http://schemas.openxmlformats.org/officeDocument/2006/relationships/image"/><Relationship Id="rId23" Target="../media/image37.svg" Type="http://schemas.openxmlformats.org/officeDocument/2006/relationships/image"/><Relationship Id="rId24" Target="../media/image38.png" Type="http://schemas.openxmlformats.org/officeDocument/2006/relationships/image"/><Relationship Id="rId25" Target="../media/image39.svg" Type="http://schemas.openxmlformats.org/officeDocument/2006/relationships/image"/><Relationship Id="rId3" Target="../media/image17.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41.jpeg" Type="http://schemas.openxmlformats.org/officeDocument/2006/relationships/image"/><Relationship Id="rId4" Target="../media/image42.pn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 Id="rId7" Target="../media/image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png" Type="http://schemas.openxmlformats.org/officeDocument/2006/relationships/image"/><Relationship Id="rId11" Target="../media/image52.png" Type="http://schemas.openxmlformats.org/officeDocument/2006/relationships/image"/><Relationship Id="rId12" Target="../media/image53.svg" Type="http://schemas.openxmlformats.org/officeDocument/2006/relationships/image"/><Relationship Id="rId13" Target="../media/image54.png" Type="http://schemas.openxmlformats.org/officeDocument/2006/relationships/image"/><Relationship Id="rId2" Target="../media/image43.png" Type="http://schemas.openxmlformats.org/officeDocument/2006/relationships/image"/><Relationship Id="rId3" Target="../media/image44.svg" Type="http://schemas.openxmlformats.org/officeDocument/2006/relationships/image"/><Relationship Id="rId4" Target="../media/image45.pn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 Id="rId7" Target="../media/image48.svg" Type="http://schemas.openxmlformats.org/officeDocument/2006/relationships/image"/><Relationship Id="rId8" Target="../media/image49.png" Type="http://schemas.openxmlformats.org/officeDocument/2006/relationships/image"/><Relationship Id="rId9" Target="../media/image5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87218" y="2774249"/>
            <a:ext cx="3972679" cy="5926321"/>
          </a:xfrm>
          <a:custGeom>
            <a:avLst/>
            <a:gdLst/>
            <a:ahLst/>
            <a:cxnLst/>
            <a:rect r="r" b="b" t="t" l="l"/>
            <a:pathLst>
              <a:path h="5926321" w="3972679">
                <a:moveTo>
                  <a:pt x="0" y="0"/>
                </a:moveTo>
                <a:lnTo>
                  <a:pt x="3972679" y="0"/>
                </a:lnTo>
                <a:lnTo>
                  <a:pt x="3972679" y="5926321"/>
                </a:lnTo>
                <a:lnTo>
                  <a:pt x="0" y="5926321"/>
                </a:lnTo>
                <a:lnTo>
                  <a:pt x="0" y="0"/>
                </a:lnTo>
                <a:close/>
              </a:path>
            </a:pathLst>
          </a:custGeom>
          <a:blipFill>
            <a:blip r:embed="rId2"/>
            <a:stretch>
              <a:fillRect l="-2320" t="-8109" r="-18562" b="-65"/>
            </a:stretch>
          </a:blipFill>
        </p:spPr>
      </p:sp>
      <p:sp>
        <p:nvSpPr>
          <p:cNvPr name="Freeform 3" id="3"/>
          <p:cNvSpPr/>
          <p:nvPr/>
        </p:nvSpPr>
        <p:spPr>
          <a:xfrm flipH="false" flipV="false" rot="0">
            <a:off x="11181795" y="2774249"/>
            <a:ext cx="3055760" cy="5926321"/>
          </a:xfrm>
          <a:custGeom>
            <a:avLst/>
            <a:gdLst/>
            <a:ahLst/>
            <a:cxnLst/>
            <a:rect r="r" b="b" t="t" l="l"/>
            <a:pathLst>
              <a:path h="5926321" w="3055760">
                <a:moveTo>
                  <a:pt x="0" y="0"/>
                </a:moveTo>
                <a:lnTo>
                  <a:pt x="3055760" y="0"/>
                </a:lnTo>
                <a:lnTo>
                  <a:pt x="3055760" y="5926321"/>
                </a:lnTo>
                <a:lnTo>
                  <a:pt x="0" y="5926321"/>
                </a:lnTo>
                <a:lnTo>
                  <a:pt x="0" y="0"/>
                </a:lnTo>
                <a:close/>
              </a:path>
            </a:pathLst>
          </a:custGeom>
          <a:blipFill>
            <a:blip r:embed="rId3"/>
            <a:stretch>
              <a:fillRect l="-56672" t="-35954" r="-41079" b="0"/>
            </a:stretch>
          </a:blipFill>
        </p:spPr>
      </p:sp>
      <p:sp>
        <p:nvSpPr>
          <p:cNvPr name="Freeform 4" id="4"/>
          <p:cNvSpPr/>
          <p:nvPr/>
        </p:nvSpPr>
        <p:spPr>
          <a:xfrm flipH="false" flipV="false" rot="0">
            <a:off x="15024716" y="4299473"/>
            <a:ext cx="2364539" cy="844027"/>
          </a:xfrm>
          <a:custGeom>
            <a:avLst/>
            <a:gdLst/>
            <a:ahLst/>
            <a:cxnLst/>
            <a:rect r="r" b="b" t="t" l="l"/>
            <a:pathLst>
              <a:path h="844027" w="2364539">
                <a:moveTo>
                  <a:pt x="0" y="0"/>
                </a:moveTo>
                <a:lnTo>
                  <a:pt x="2364540" y="0"/>
                </a:lnTo>
                <a:lnTo>
                  <a:pt x="2364540" y="844027"/>
                </a:lnTo>
                <a:lnTo>
                  <a:pt x="0" y="844027"/>
                </a:lnTo>
                <a:lnTo>
                  <a:pt x="0" y="0"/>
                </a:lnTo>
                <a:close/>
              </a:path>
            </a:pathLst>
          </a:custGeom>
          <a:blipFill>
            <a:blip r:embed="rId4"/>
            <a:stretch>
              <a:fillRect l="0" t="0" r="0" b="0"/>
            </a:stretch>
          </a:blipFill>
        </p:spPr>
      </p:sp>
      <p:sp>
        <p:nvSpPr>
          <p:cNvPr name="Freeform 5" id="5"/>
          <p:cNvSpPr/>
          <p:nvPr/>
        </p:nvSpPr>
        <p:spPr>
          <a:xfrm flipH="false" flipV="false" rot="0">
            <a:off x="15541691" y="5311695"/>
            <a:ext cx="1847565" cy="893914"/>
          </a:xfrm>
          <a:custGeom>
            <a:avLst/>
            <a:gdLst/>
            <a:ahLst/>
            <a:cxnLst/>
            <a:rect r="r" b="b" t="t" l="l"/>
            <a:pathLst>
              <a:path h="893914" w="1847565">
                <a:moveTo>
                  <a:pt x="0" y="0"/>
                </a:moveTo>
                <a:lnTo>
                  <a:pt x="1847565" y="0"/>
                </a:lnTo>
                <a:lnTo>
                  <a:pt x="1847565" y="893914"/>
                </a:lnTo>
                <a:lnTo>
                  <a:pt x="0" y="893914"/>
                </a:lnTo>
                <a:lnTo>
                  <a:pt x="0" y="0"/>
                </a:lnTo>
                <a:close/>
              </a:path>
            </a:pathLst>
          </a:custGeom>
          <a:blipFill>
            <a:blip r:embed="rId5"/>
            <a:stretch>
              <a:fillRect l="0" t="-3201" r="0" b="-3201"/>
            </a:stretch>
          </a:blipFill>
        </p:spPr>
      </p:sp>
      <p:sp>
        <p:nvSpPr>
          <p:cNvPr name="Freeform 6" id="6"/>
          <p:cNvSpPr/>
          <p:nvPr/>
        </p:nvSpPr>
        <p:spPr>
          <a:xfrm flipH="false" flipV="false" rot="0">
            <a:off x="14990030" y="6366245"/>
            <a:ext cx="2529181" cy="2334325"/>
          </a:xfrm>
          <a:custGeom>
            <a:avLst/>
            <a:gdLst/>
            <a:ahLst/>
            <a:cxnLst/>
            <a:rect r="r" b="b" t="t" l="l"/>
            <a:pathLst>
              <a:path h="2334325" w="2529181">
                <a:moveTo>
                  <a:pt x="0" y="0"/>
                </a:moveTo>
                <a:lnTo>
                  <a:pt x="2529181" y="0"/>
                </a:lnTo>
                <a:lnTo>
                  <a:pt x="2529181" y="2334325"/>
                </a:lnTo>
                <a:lnTo>
                  <a:pt x="0" y="2334325"/>
                </a:lnTo>
                <a:lnTo>
                  <a:pt x="0" y="0"/>
                </a:lnTo>
                <a:close/>
              </a:path>
            </a:pathLst>
          </a:custGeom>
          <a:blipFill>
            <a:blip r:embed="rId6"/>
            <a:stretch>
              <a:fillRect l="0" t="0" r="0" b="-8347"/>
            </a:stretch>
          </a:blipFill>
        </p:spPr>
      </p:sp>
      <p:sp>
        <p:nvSpPr>
          <p:cNvPr name="Freeform 7" id="7"/>
          <p:cNvSpPr/>
          <p:nvPr/>
        </p:nvSpPr>
        <p:spPr>
          <a:xfrm flipH="false" flipV="false" rot="0">
            <a:off x="14894761" y="2774249"/>
            <a:ext cx="2624451" cy="1498670"/>
          </a:xfrm>
          <a:custGeom>
            <a:avLst/>
            <a:gdLst/>
            <a:ahLst/>
            <a:cxnLst/>
            <a:rect r="r" b="b" t="t" l="l"/>
            <a:pathLst>
              <a:path h="1498670" w="2624451">
                <a:moveTo>
                  <a:pt x="0" y="0"/>
                </a:moveTo>
                <a:lnTo>
                  <a:pt x="2624450" y="0"/>
                </a:lnTo>
                <a:lnTo>
                  <a:pt x="2624450" y="1498670"/>
                </a:lnTo>
                <a:lnTo>
                  <a:pt x="0" y="1498670"/>
                </a:lnTo>
                <a:lnTo>
                  <a:pt x="0" y="0"/>
                </a:lnTo>
                <a:close/>
              </a:path>
            </a:pathLst>
          </a:custGeom>
          <a:blipFill>
            <a:blip r:embed="rId7"/>
            <a:stretch>
              <a:fillRect l="-29562" t="-14495" r="-34292" b="-23813"/>
            </a:stretch>
          </a:blipFill>
        </p:spPr>
      </p:sp>
      <p:sp>
        <p:nvSpPr>
          <p:cNvPr name="Freeform 8" id="8"/>
          <p:cNvSpPr/>
          <p:nvPr/>
        </p:nvSpPr>
        <p:spPr>
          <a:xfrm flipH="false" flipV="false" rot="0">
            <a:off x="6435220" y="2774249"/>
            <a:ext cx="3971252" cy="2632074"/>
          </a:xfrm>
          <a:custGeom>
            <a:avLst/>
            <a:gdLst/>
            <a:ahLst/>
            <a:cxnLst/>
            <a:rect r="r" b="b" t="t" l="l"/>
            <a:pathLst>
              <a:path h="2632074" w="3971252">
                <a:moveTo>
                  <a:pt x="0" y="0"/>
                </a:moveTo>
                <a:lnTo>
                  <a:pt x="3971252" y="0"/>
                </a:lnTo>
                <a:lnTo>
                  <a:pt x="3971252" y="2632074"/>
                </a:lnTo>
                <a:lnTo>
                  <a:pt x="0" y="2632074"/>
                </a:lnTo>
                <a:lnTo>
                  <a:pt x="0" y="0"/>
                </a:lnTo>
                <a:close/>
              </a:path>
            </a:pathLst>
          </a:custGeom>
          <a:blipFill>
            <a:blip r:embed="rId8"/>
            <a:stretch>
              <a:fillRect l="0" t="-50201" r="0" b="-678"/>
            </a:stretch>
          </a:blipFill>
        </p:spPr>
      </p:sp>
      <p:sp>
        <p:nvSpPr>
          <p:cNvPr name="Freeform 9" id="9"/>
          <p:cNvSpPr/>
          <p:nvPr/>
        </p:nvSpPr>
        <p:spPr>
          <a:xfrm flipH="false" flipV="false" rot="0">
            <a:off x="6435220" y="5882573"/>
            <a:ext cx="3994890" cy="2817998"/>
          </a:xfrm>
          <a:custGeom>
            <a:avLst/>
            <a:gdLst/>
            <a:ahLst/>
            <a:cxnLst/>
            <a:rect r="r" b="b" t="t" l="l"/>
            <a:pathLst>
              <a:path h="2817998" w="3994890">
                <a:moveTo>
                  <a:pt x="0" y="0"/>
                </a:moveTo>
                <a:lnTo>
                  <a:pt x="3994890" y="0"/>
                </a:lnTo>
                <a:lnTo>
                  <a:pt x="3994890" y="2817997"/>
                </a:lnTo>
                <a:lnTo>
                  <a:pt x="0" y="2817997"/>
                </a:lnTo>
                <a:lnTo>
                  <a:pt x="0" y="0"/>
                </a:lnTo>
                <a:close/>
              </a:path>
            </a:pathLst>
          </a:custGeom>
          <a:blipFill>
            <a:blip r:embed="rId9"/>
            <a:stretch>
              <a:fillRect l="0" t="-80591" r="0" b="-8426"/>
            </a:stretch>
          </a:blipFill>
        </p:spPr>
      </p:sp>
      <p:sp>
        <p:nvSpPr>
          <p:cNvPr name="TextBox 10" id="10"/>
          <p:cNvSpPr txBox="true"/>
          <p:nvPr/>
        </p:nvSpPr>
        <p:spPr>
          <a:xfrm rot="0">
            <a:off x="1355376" y="866775"/>
            <a:ext cx="16017030" cy="1431224"/>
          </a:xfrm>
          <a:prstGeom prst="rect">
            <a:avLst/>
          </a:prstGeom>
        </p:spPr>
        <p:txBody>
          <a:bodyPr anchor="t" rtlCol="false" tIns="0" lIns="0" bIns="0" rIns="0">
            <a:spAutoFit/>
          </a:bodyPr>
          <a:lstStyle/>
          <a:p>
            <a:pPr algn="ctr">
              <a:lnSpc>
                <a:spcPts val="11718"/>
              </a:lnSpc>
              <a:spcBef>
                <a:spcPct val="0"/>
              </a:spcBef>
            </a:pPr>
            <a:r>
              <a:rPr lang="en-US" sz="8370">
                <a:solidFill>
                  <a:srgbClr val="6A9798"/>
                </a:solidFill>
                <a:latin typeface="Garamond"/>
                <a:ea typeface="Garamond"/>
                <a:cs typeface="Garamond"/>
                <a:sym typeface="Garamond"/>
              </a:rPr>
              <a:t>What is Kombucha Textile?  SCOBY?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3355770" y="4937616"/>
            <a:ext cx="5226601" cy="1802956"/>
          </a:xfrm>
          <a:custGeom>
            <a:avLst/>
            <a:gdLst/>
            <a:ahLst/>
            <a:cxnLst/>
            <a:rect r="r" b="b" t="t" l="l"/>
            <a:pathLst>
              <a:path h="1802956" w="5226601">
                <a:moveTo>
                  <a:pt x="0" y="0"/>
                </a:moveTo>
                <a:lnTo>
                  <a:pt x="5226601" y="0"/>
                </a:lnTo>
                <a:lnTo>
                  <a:pt x="5226601" y="1802956"/>
                </a:lnTo>
                <a:lnTo>
                  <a:pt x="0" y="1802956"/>
                </a:lnTo>
                <a:lnTo>
                  <a:pt x="0" y="0"/>
                </a:lnTo>
                <a:close/>
              </a:path>
            </a:pathLst>
          </a:custGeom>
          <a:blipFill>
            <a:blip r:embed="rId2"/>
            <a:stretch>
              <a:fillRect l="0" t="0" r="0" b="0"/>
            </a:stretch>
          </a:blipFill>
        </p:spPr>
      </p:sp>
      <p:sp>
        <p:nvSpPr>
          <p:cNvPr name="Freeform 3" id="3"/>
          <p:cNvSpPr/>
          <p:nvPr/>
        </p:nvSpPr>
        <p:spPr>
          <a:xfrm flipH="false" flipV="false" rot="0">
            <a:off x="1221862" y="5657700"/>
            <a:ext cx="4505039" cy="3421746"/>
          </a:xfrm>
          <a:custGeom>
            <a:avLst/>
            <a:gdLst/>
            <a:ahLst/>
            <a:cxnLst/>
            <a:rect r="r" b="b" t="t" l="l"/>
            <a:pathLst>
              <a:path h="3421746" w="4505039">
                <a:moveTo>
                  <a:pt x="0" y="0"/>
                </a:moveTo>
                <a:lnTo>
                  <a:pt x="4505039" y="0"/>
                </a:lnTo>
                <a:lnTo>
                  <a:pt x="4505039" y="3421746"/>
                </a:lnTo>
                <a:lnTo>
                  <a:pt x="0" y="3421746"/>
                </a:lnTo>
                <a:lnTo>
                  <a:pt x="0" y="0"/>
                </a:lnTo>
                <a:close/>
              </a:path>
            </a:pathLst>
          </a:custGeom>
          <a:blipFill>
            <a:blip r:embed="rId3"/>
            <a:stretch>
              <a:fillRect l="0" t="0" r="0" b="0"/>
            </a:stretch>
          </a:blipFill>
        </p:spPr>
      </p:sp>
      <p:sp>
        <p:nvSpPr>
          <p:cNvPr name="Freeform 4" id="4"/>
          <p:cNvSpPr/>
          <p:nvPr/>
        </p:nvSpPr>
        <p:spPr>
          <a:xfrm flipH="false" flipV="false" rot="0">
            <a:off x="6755734" y="4351394"/>
            <a:ext cx="6990611" cy="4101001"/>
          </a:xfrm>
          <a:custGeom>
            <a:avLst/>
            <a:gdLst/>
            <a:ahLst/>
            <a:cxnLst/>
            <a:rect r="r" b="b" t="t" l="l"/>
            <a:pathLst>
              <a:path h="4101001" w="6990611">
                <a:moveTo>
                  <a:pt x="0" y="0"/>
                </a:moveTo>
                <a:lnTo>
                  <a:pt x="6990611" y="0"/>
                </a:lnTo>
                <a:lnTo>
                  <a:pt x="6990611" y="4101001"/>
                </a:lnTo>
                <a:lnTo>
                  <a:pt x="0" y="4101001"/>
                </a:lnTo>
                <a:lnTo>
                  <a:pt x="0" y="0"/>
                </a:lnTo>
                <a:close/>
              </a:path>
            </a:pathLst>
          </a:custGeom>
          <a:blipFill>
            <a:blip r:embed="rId4"/>
            <a:stretch>
              <a:fillRect l="0" t="0" r="0" b="0"/>
            </a:stretch>
          </a:blipFill>
        </p:spPr>
      </p:sp>
      <p:sp>
        <p:nvSpPr>
          <p:cNvPr name="TextBox 5" id="5"/>
          <p:cNvSpPr txBox="true"/>
          <p:nvPr/>
        </p:nvSpPr>
        <p:spPr>
          <a:xfrm rot="0">
            <a:off x="9349504" y="8961444"/>
            <a:ext cx="7355697" cy="207429"/>
          </a:xfrm>
          <a:prstGeom prst="rect">
            <a:avLst/>
          </a:prstGeom>
        </p:spPr>
        <p:txBody>
          <a:bodyPr anchor="t" rtlCol="false" tIns="0" lIns="0" bIns="0" rIns="0">
            <a:spAutoFit/>
          </a:bodyPr>
          <a:lstStyle/>
          <a:p>
            <a:pPr algn="ctr">
              <a:lnSpc>
                <a:spcPts val="1656"/>
              </a:lnSpc>
              <a:spcBef>
                <a:spcPct val="0"/>
              </a:spcBef>
            </a:pPr>
            <a:r>
              <a:rPr lang="en-US" sz="1183" u="sng">
                <a:solidFill>
                  <a:srgbClr val="000000"/>
                </a:solidFill>
                <a:latin typeface="Garamond"/>
                <a:ea typeface="Garamond"/>
                <a:cs typeface="Garamond"/>
                <a:sym typeface="Garamond"/>
                <a:hlinkClick r:id="rId5" tooltip="https://wineserver.ucdavis.edu/industry-info/enology/wine-microbiology/bacteria/acetobacter-pasteurianus"/>
              </a:rPr>
              <a:t>https://wineserver.ucdavis.edu/industry-info/enology/wine-microbiology/bacteria/acetobacter-pasteurianus</a:t>
            </a:r>
          </a:p>
        </p:txBody>
      </p:sp>
      <p:sp>
        <p:nvSpPr>
          <p:cNvPr name="TextBox 6" id="6"/>
          <p:cNvSpPr txBox="true"/>
          <p:nvPr/>
        </p:nvSpPr>
        <p:spPr>
          <a:xfrm rot="0">
            <a:off x="1221862" y="1086220"/>
            <a:ext cx="15844275" cy="1685938"/>
          </a:xfrm>
          <a:prstGeom prst="rect">
            <a:avLst/>
          </a:prstGeom>
        </p:spPr>
        <p:txBody>
          <a:bodyPr anchor="t" rtlCol="false" tIns="0" lIns="0" bIns="0" rIns="0">
            <a:spAutoFit/>
          </a:bodyPr>
          <a:lstStyle/>
          <a:p>
            <a:pPr algn="just">
              <a:lnSpc>
                <a:spcPts val="4467"/>
              </a:lnSpc>
              <a:spcBef>
                <a:spcPct val="0"/>
              </a:spcBef>
            </a:pPr>
            <a:r>
              <a:rPr lang="en-US" sz="3191">
                <a:solidFill>
                  <a:srgbClr val="000000"/>
                </a:solidFill>
                <a:latin typeface="Garamond"/>
                <a:ea typeface="Garamond"/>
                <a:cs typeface="Garamond"/>
                <a:sym typeface="Garamond"/>
              </a:rPr>
              <a:t>In nat</a:t>
            </a:r>
            <a:r>
              <a:rPr lang="en-US" sz="3191">
                <a:solidFill>
                  <a:srgbClr val="000000"/>
                </a:solidFill>
                <a:latin typeface="Garamond"/>
                <a:ea typeface="Garamond"/>
                <a:cs typeface="Garamond"/>
                <a:sym typeface="Garamond"/>
              </a:rPr>
              <a:t>ure, vinegar bacteria exist on sugar-rich substrates such as such as fruits, flowers, leaves and vegetables. There are a few genus that produce bacterial cellulose other than komagataeibacter.  Like Acetobacter, which is known as the vinegar bacteria in wine.</a:t>
            </a:r>
          </a:p>
        </p:txBody>
      </p:sp>
      <p:sp>
        <p:nvSpPr>
          <p:cNvPr name="TextBox 7" id="7"/>
          <p:cNvSpPr txBox="true"/>
          <p:nvPr/>
        </p:nvSpPr>
        <p:spPr>
          <a:xfrm rot="0">
            <a:off x="3923949" y="3272257"/>
            <a:ext cx="9822396" cy="580443"/>
          </a:xfrm>
          <a:prstGeom prst="rect">
            <a:avLst/>
          </a:prstGeom>
        </p:spPr>
        <p:txBody>
          <a:bodyPr anchor="t" rtlCol="false" tIns="0" lIns="0" bIns="0" rIns="0">
            <a:spAutoFit/>
          </a:bodyPr>
          <a:lstStyle/>
          <a:p>
            <a:pPr algn="ctr">
              <a:lnSpc>
                <a:spcPts val="4759"/>
              </a:lnSpc>
              <a:spcBef>
                <a:spcPct val="0"/>
              </a:spcBef>
            </a:pPr>
            <a:r>
              <a:rPr lang="en-US" sz="3399">
                <a:solidFill>
                  <a:srgbClr val="000000"/>
                </a:solidFill>
                <a:latin typeface="Canva Sans"/>
                <a:ea typeface="Canva Sans"/>
                <a:cs typeface="Canva Sans"/>
                <a:sym typeface="Canva Sans"/>
              </a:rPr>
              <a:t>Microscope View</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66925" y="5119788"/>
            <a:ext cx="6582877" cy="4138512"/>
          </a:xfrm>
          <a:custGeom>
            <a:avLst/>
            <a:gdLst/>
            <a:ahLst/>
            <a:cxnLst/>
            <a:rect r="r" b="b" t="t" l="l"/>
            <a:pathLst>
              <a:path h="4138512" w="6582877">
                <a:moveTo>
                  <a:pt x="0" y="0"/>
                </a:moveTo>
                <a:lnTo>
                  <a:pt x="6582877" y="0"/>
                </a:lnTo>
                <a:lnTo>
                  <a:pt x="6582877" y="4138512"/>
                </a:lnTo>
                <a:lnTo>
                  <a:pt x="0" y="4138512"/>
                </a:lnTo>
                <a:lnTo>
                  <a:pt x="0" y="0"/>
                </a:lnTo>
                <a:close/>
              </a:path>
            </a:pathLst>
          </a:custGeom>
          <a:blipFill>
            <a:blip r:embed="rId2"/>
            <a:stretch>
              <a:fillRect l="0" t="0" r="0" b="-6042"/>
            </a:stretch>
          </a:blipFill>
        </p:spPr>
      </p:sp>
      <p:sp>
        <p:nvSpPr>
          <p:cNvPr name="TextBox 3" id="3"/>
          <p:cNvSpPr txBox="true"/>
          <p:nvPr/>
        </p:nvSpPr>
        <p:spPr>
          <a:xfrm rot="0">
            <a:off x="9733942" y="1238954"/>
            <a:ext cx="6582877" cy="3312213"/>
          </a:xfrm>
          <a:prstGeom prst="rect">
            <a:avLst/>
          </a:prstGeom>
        </p:spPr>
        <p:txBody>
          <a:bodyPr anchor="t" rtlCol="false" tIns="0" lIns="0" bIns="0" rIns="0">
            <a:spAutoFit/>
          </a:bodyPr>
          <a:lstStyle/>
          <a:p>
            <a:pPr algn="just">
              <a:lnSpc>
                <a:spcPts val="2912"/>
              </a:lnSpc>
            </a:pPr>
            <a:r>
              <a:rPr lang="en-US" sz="2080">
                <a:solidFill>
                  <a:srgbClr val="000000"/>
                </a:solidFill>
                <a:latin typeface="Canva Sans"/>
                <a:ea typeface="Canva Sans"/>
                <a:cs typeface="Canva Sans"/>
                <a:sym typeface="Canva Sans"/>
              </a:rPr>
              <a:t>The Natural lifecycle for kombucha bacteria and yeast would be ideal someplace with a rainy warm season, like Asia, where tea comes from and continues to grow in small, medium and largescale operations. </a:t>
            </a:r>
          </a:p>
          <a:p>
            <a:pPr algn="just">
              <a:lnSpc>
                <a:spcPts val="2912"/>
              </a:lnSpc>
            </a:pPr>
          </a:p>
          <a:p>
            <a:pPr algn="just">
              <a:lnSpc>
                <a:spcPts val="2912"/>
              </a:lnSpc>
              <a:spcBef>
                <a:spcPct val="0"/>
              </a:spcBef>
            </a:pPr>
            <a:r>
              <a:rPr lang="en-US" sz="2080">
                <a:solidFill>
                  <a:srgbClr val="000000"/>
                </a:solidFill>
                <a:latin typeface="Canva Sans"/>
                <a:ea typeface="Canva Sans"/>
                <a:cs typeface="Canva Sans"/>
                <a:sym typeface="Canva Sans"/>
              </a:rPr>
              <a:t>Remember, the optimal brew temperature is around 85....that’s a HOT DAY rain puddle, not an Oregon rain puddle.</a:t>
            </a:r>
          </a:p>
        </p:txBody>
      </p:sp>
      <p:sp>
        <p:nvSpPr>
          <p:cNvPr name="TextBox 4" id="4"/>
          <p:cNvSpPr txBox="true"/>
          <p:nvPr/>
        </p:nvSpPr>
        <p:spPr>
          <a:xfrm rot="0">
            <a:off x="1766925" y="1238954"/>
            <a:ext cx="6582877" cy="3747851"/>
          </a:xfrm>
          <a:prstGeom prst="rect">
            <a:avLst/>
          </a:prstGeom>
        </p:spPr>
        <p:txBody>
          <a:bodyPr anchor="t" rtlCol="false" tIns="0" lIns="0" bIns="0" rIns="0">
            <a:spAutoFit/>
          </a:bodyPr>
          <a:lstStyle/>
          <a:p>
            <a:pPr algn="just">
              <a:lnSpc>
                <a:spcPts val="3374"/>
              </a:lnSpc>
            </a:pPr>
            <a:r>
              <a:rPr lang="en-US" sz="2410">
                <a:solidFill>
                  <a:srgbClr val="000000"/>
                </a:solidFill>
                <a:latin typeface="Canva Sans"/>
                <a:ea typeface="Canva Sans"/>
                <a:cs typeface="Canva Sans"/>
                <a:sym typeface="Canva Sans"/>
              </a:rPr>
              <a:t>Ideally, the bacterial pellicle would cover a puddle, and would slow down as sugars get eaten up. This is part of how natural items turn back into soil. </a:t>
            </a:r>
          </a:p>
          <a:p>
            <a:pPr algn="just">
              <a:lnSpc>
                <a:spcPts val="3374"/>
              </a:lnSpc>
            </a:pPr>
          </a:p>
          <a:p>
            <a:pPr algn="just">
              <a:lnSpc>
                <a:spcPts val="3374"/>
              </a:lnSpc>
            </a:pPr>
            <a:r>
              <a:rPr lang="en-US" sz="2410">
                <a:solidFill>
                  <a:srgbClr val="000000"/>
                </a:solidFill>
                <a:latin typeface="Canva Sans"/>
                <a:ea typeface="Canva Sans"/>
                <a:cs typeface="Canva Sans"/>
                <a:sym typeface="Canva Sans"/>
              </a:rPr>
              <a:t>The pellicle serves to restart the yeast fermentation more easily next time some sugar and water drops in.  </a:t>
            </a:r>
          </a:p>
          <a:p>
            <a:pPr algn="just">
              <a:lnSpc>
                <a:spcPts val="3374"/>
              </a:lnSpc>
              <a:spcBef>
                <a:spcPct val="0"/>
              </a:spcBef>
            </a:pPr>
          </a:p>
        </p:txBody>
      </p:sp>
      <p:sp>
        <p:nvSpPr>
          <p:cNvPr name="Freeform 5" id="5"/>
          <p:cNvSpPr/>
          <p:nvPr/>
        </p:nvSpPr>
        <p:spPr>
          <a:xfrm flipH="false" flipV="false" rot="0">
            <a:off x="9733942" y="5143500"/>
            <a:ext cx="6582877" cy="4138512"/>
          </a:xfrm>
          <a:custGeom>
            <a:avLst/>
            <a:gdLst/>
            <a:ahLst/>
            <a:cxnLst/>
            <a:rect r="r" b="b" t="t" l="l"/>
            <a:pathLst>
              <a:path h="4138512" w="6582877">
                <a:moveTo>
                  <a:pt x="0" y="0"/>
                </a:moveTo>
                <a:lnTo>
                  <a:pt x="6582878" y="0"/>
                </a:lnTo>
                <a:lnTo>
                  <a:pt x="6582878" y="4138512"/>
                </a:lnTo>
                <a:lnTo>
                  <a:pt x="0" y="4138512"/>
                </a:lnTo>
                <a:lnTo>
                  <a:pt x="0" y="0"/>
                </a:lnTo>
                <a:close/>
              </a:path>
            </a:pathLst>
          </a:custGeom>
          <a:blipFill>
            <a:blip r:embed="rId3"/>
            <a:stretch>
              <a:fillRect l="0" t="-1136" r="0" b="-1136"/>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490827" y="5881655"/>
            <a:ext cx="3285121" cy="3249155"/>
          </a:xfrm>
          <a:custGeom>
            <a:avLst/>
            <a:gdLst/>
            <a:ahLst/>
            <a:cxnLst/>
            <a:rect r="r" b="b" t="t" l="l"/>
            <a:pathLst>
              <a:path h="3249155" w="3285121">
                <a:moveTo>
                  <a:pt x="0" y="0"/>
                </a:moveTo>
                <a:lnTo>
                  <a:pt x="3285121" y="0"/>
                </a:lnTo>
                <a:lnTo>
                  <a:pt x="3285121" y="3249155"/>
                </a:lnTo>
                <a:lnTo>
                  <a:pt x="0" y="3249155"/>
                </a:lnTo>
                <a:lnTo>
                  <a:pt x="0" y="0"/>
                </a:lnTo>
                <a:close/>
              </a:path>
            </a:pathLst>
          </a:custGeom>
          <a:blipFill>
            <a:blip r:embed="rId2"/>
            <a:stretch>
              <a:fillRect l="0" t="-34809" r="0" b="0"/>
            </a:stretch>
          </a:blipFill>
        </p:spPr>
      </p:sp>
      <p:sp>
        <p:nvSpPr>
          <p:cNvPr name="Freeform 3" id="3"/>
          <p:cNvSpPr/>
          <p:nvPr/>
        </p:nvSpPr>
        <p:spPr>
          <a:xfrm flipH="false" flipV="false" rot="0">
            <a:off x="11961249" y="3388286"/>
            <a:ext cx="4612709" cy="6150279"/>
          </a:xfrm>
          <a:custGeom>
            <a:avLst/>
            <a:gdLst/>
            <a:ahLst/>
            <a:cxnLst/>
            <a:rect r="r" b="b" t="t" l="l"/>
            <a:pathLst>
              <a:path h="6150279" w="4612709">
                <a:moveTo>
                  <a:pt x="0" y="0"/>
                </a:moveTo>
                <a:lnTo>
                  <a:pt x="4612710" y="0"/>
                </a:lnTo>
                <a:lnTo>
                  <a:pt x="4612710" y="6150279"/>
                </a:lnTo>
                <a:lnTo>
                  <a:pt x="0" y="6150279"/>
                </a:lnTo>
                <a:lnTo>
                  <a:pt x="0" y="0"/>
                </a:lnTo>
                <a:close/>
              </a:path>
            </a:pathLst>
          </a:custGeom>
          <a:blipFill>
            <a:blip r:embed="rId3"/>
            <a:stretch>
              <a:fillRect l="0" t="0" r="0" b="0"/>
            </a:stretch>
          </a:blipFill>
        </p:spPr>
      </p:sp>
      <p:sp>
        <p:nvSpPr>
          <p:cNvPr name="Freeform 4" id="4"/>
          <p:cNvSpPr/>
          <p:nvPr/>
        </p:nvSpPr>
        <p:spPr>
          <a:xfrm flipH="false" flipV="false" rot="0">
            <a:off x="9846374" y="5881655"/>
            <a:ext cx="2038874" cy="2718498"/>
          </a:xfrm>
          <a:custGeom>
            <a:avLst/>
            <a:gdLst/>
            <a:ahLst/>
            <a:cxnLst/>
            <a:rect r="r" b="b" t="t" l="l"/>
            <a:pathLst>
              <a:path h="2718498" w="2038874">
                <a:moveTo>
                  <a:pt x="0" y="0"/>
                </a:moveTo>
                <a:lnTo>
                  <a:pt x="2038873" y="0"/>
                </a:lnTo>
                <a:lnTo>
                  <a:pt x="2038873" y="2718498"/>
                </a:lnTo>
                <a:lnTo>
                  <a:pt x="0" y="2718498"/>
                </a:lnTo>
                <a:lnTo>
                  <a:pt x="0" y="0"/>
                </a:lnTo>
                <a:close/>
              </a:path>
            </a:pathLst>
          </a:custGeom>
          <a:blipFill>
            <a:blip r:embed="rId4"/>
            <a:stretch>
              <a:fillRect l="0" t="0" r="0" b="0"/>
            </a:stretch>
          </a:blipFill>
        </p:spPr>
      </p:sp>
      <p:sp>
        <p:nvSpPr>
          <p:cNvPr name="Freeform 5" id="5"/>
          <p:cNvSpPr/>
          <p:nvPr/>
        </p:nvSpPr>
        <p:spPr>
          <a:xfrm flipH="false" flipV="false" rot="-5400000">
            <a:off x="1527594" y="5569671"/>
            <a:ext cx="1871904" cy="2495872"/>
          </a:xfrm>
          <a:custGeom>
            <a:avLst/>
            <a:gdLst/>
            <a:ahLst/>
            <a:cxnLst/>
            <a:rect r="r" b="b" t="t" l="l"/>
            <a:pathLst>
              <a:path h="2495872" w="1871904">
                <a:moveTo>
                  <a:pt x="0" y="0"/>
                </a:moveTo>
                <a:lnTo>
                  <a:pt x="1871904" y="0"/>
                </a:lnTo>
                <a:lnTo>
                  <a:pt x="1871904" y="2495871"/>
                </a:lnTo>
                <a:lnTo>
                  <a:pt x="0" y="2495871"/>
                </a:lnTo>
                <a:lnTo>
                  <a:pt x="0" y="0"/>
                </a:lnTo>
                <a:close/>
              </a:path>
            </a:pathLst>
          </a:custGeom>
          <a:blipFill>
            <a:blip r:embed="rId5"/>
            <a:stretch>
              <a:fillRect l="0" t="0" r="0" b="0"/>
            </a:stretch>
          </a:blipFill>
        </p:spPr>
      </p:sp>
      <p:sp>
        <p:nvSpPr>
          <p:cNvPr name="Freeform 6" id="6"/>
          <p:cNvSpPr/>
          <p:nvPr/>
        </p:nvSpPr>
        <p:spPr>
          <a:xfrm flipH="false" flipV="false" rot="0">
            <a:off x="3882932" y="5881655"/>
            <a:ext cx="2436866" cy="3249155"/>
          </a:xfrm>
          <a:custGeom>
            <a:avLst/>
            <a:gdLst/>
            <a:ahLst/>
            <a:cxnLst/>
            <a:rect r="r" b="b" t="t" l="l"/>
            <a:pathLst>
              <a:path h="3249155" w="2436866">
                <a:moveTo>
                  <a:pt x="0" y="0"/>
                </a:moveTo>
                <a:lnTo>
                  <a:pt x="2436866" y="0"/>
                </a:lnTo>
                <a:lnTo>
                  <a:pt x="2436866" y="3249155"/>
                </a:lnTo>
                <a:lnTo>
                  <a:pt x="0" y="3249155"/>
                </a:lnTo>
                <a:lnTo>
                  <a:pt x="0" y="0"/>
                </a:lnTo>
                <a:close/>
              </a:path>
            </a:pathLst>
          </a:custGeom>
          <a:blipFill>
            <a:blip r:embed="rId6"/>
            <a:stretch>
              <a:fillRect l="0" t="0" r="0" b="0"/>
            </a:stretch>
          </a:blipFill>
        </p:spPr>
      </p:sp>
      <p:sp>
        <p:nvSpPr>
          <p:cNvPr name="TextBox 7" id="7"/>
          <p:cNvSpPr txBox="true"/>
          <p:nvPr/>
        </p:nvSpPr>
        <p:spPr>
          <a:xfrm rot="0">
            <a:off x="10602012" y="1494440"/>
            <a:ext cx="5971946" cy="1374644"/>
          </a:xfrm>
          <a:prstGeom prst="rect">
            <a:avLst/>
          </a:prstGeom>
        </p:spPr>
        <p:txBody>
          <a:bodyPr anchor="t" rtlCol="false" tIns="0" lIns="0" bIns="0" rIns="0">
            <a:spAutoFit/>
          </a:bodyPr>
          <a:lstStyle/>
          <a:p>
            <a:pPr algn="just">
              <a:lnSpc>
                <a:spcPts val="3655"/>
              </a:lnSpc>
              <a:spcBef>
                <a:spcPct val="0"/>
              </a:spcBef>
            </a:pPr>
            <a:r>
              <a:rPr lang="en-US" sz="2611">
                <a:solidFill>
                  <a:srgbClr val="000000"/>
                </a:solidFill>
                <a:latin typeface="Canva Sans"/>
                <a:ea typeface="Canva Sans"/>
                <a:cs typeface="Canva Sans"/>
                <a:sym typeface="Canva Sans"/>
              </a:rPr>
              <a:t>Steps for using the Pellicle as a textile are similar to hide stretching after removing animal skin</a:t>
            </a:r>
          </a:p>
        </p:txBody>
      </p:sp>
      <p:grpSp>
        <p:nvGrpSpPr>
          <p:cNvPr name="Group 8" id="8"/>
          <p:cNvGrpSpPr/>
          <p:nvPr/>
        </p:nvGrpSpPr>
        <p:grpSpPr>
          <a:xfrm rot="0">
            <a:off x="1747692" y="1551590"/>
            <a:ext cx="8453471" cy="3673392"/>
            <a:chOff x="0" y="0"/>
            <a:chExt cx="11271295" cy="4897856"/>
          </a:xfrm>
        </p:grpSpPr>
        <p:sp>
          <p:nvSpPr>
            <p:cNvPr name="TextBox 9" id="9"/>
            <p:cNvSpPr txBox="true"/>
            <p:nvPr/>
          </p:nvSpPr>
          <p:spPr>
            <a:xfrm rot="0">
              <a:off x="3807" y="-57150"/>
              <a:ext cx="7920883" cy="600654"/>
            </a:xfrm>
            <a:prstGeom prst="rect">
              <a:avLst/>
            </a:prstGeom>
          </p:spPr>
          <p:txBody>
            <a:bodyPr anchor="t" rtlCol="false" tIns="0" lIns="0" bIns="0" rIns="0">
              <a:spAutoFit/>
            </a:bodyPr>
            <a:lstStyle/>
            <a:p>
              <a:pPr algn="l">
                <a:lnSpc>
                  <a:spcPts val="3776"/>
                </a:lnSpc>
                <a:spcBef>
                  <a:spcPct val="0"/>
                </a:spcBef>
              </a:pPr>
              <a:r>
                <a:rPr lang="en-US" sz="2697">
                  <a:solidFill>
                    <a:srgbClr val="000000"/>
                  </a:solidFill>
                  <a:latin typeface="Canva Sans"/>
                  <a:ea typeface="Canva Sans"/>
                  <a:cs typeface="Canva Sans"/>
                  <a:sym typeface="Canva Sans"/>
                </a:rPr>
                <a:t>Rinse by dipping - reduces the smell</a:t>
              </a:r>
            </a:p>
          </p:txBody>
        </p:sp>
        <p:sp>
          <p:nvSpPr>
            <p:cNvPr name="TextBox 10" id="10"/>
            <p:cNvSpPr txBox="true"/>
            <p:nvPr/>
          </p:nvSpPr>
          <p:spPr>
            <a:xfrm rot="0">
              <a:off x="0" y="1121161"/>
              <a:ext cx="6249990" cy="600654"/>
            </a:xfrm>
            <a:prstGeom prst="rect">
              <a:avLst/>
            </a:prstGeom>
          </p:spPr>
          <p:txBody>
            <a:bodyPr anchor="t" rtlCol="false" tIns="0" lIns="0" bIns="0" rIns="0">
              <a:spAutoFit/>
            </a:bodyPr>
            <a:lstStyle/>
            <a:p>
              <a:pPr algn="l">
                <a:lnSpc>
                  <a:spcPts val="3776"/>
                </a:lnSpc>
                <a:spcBef>
                  <a:spcPct val="0"/>
                </a:spcBef>
              </a:pPr>
              <a:r>
                <a:rPr lang="en-US" sz="2697">
                  <a:solidFill>
                    <a:srgbClr val="000000"/>
                  </a:solidFill>
                  <a:latin typeface="Canva Sans"/>
                  <a:ea typeface="Canva Sans"/>
                  <a:cs typeface="Canva Sans"/>
                  <a:sym typeface="Canva Sans"/>
                </a:rPr>
                <a:t>hang it on the frame or mold</a:t>
              </a:r>
            </a:p>
          </p:txBody>
        </p:sp>
        <p:sp>
          <p:nvSpPr>
            <p:cNvPr name="TextBox 11" id="11"/>
            <p:cNvSpPr txBox="true"/>
            <p:nvPr/>
          </p:nvSpPr>
          <p:spPr>
            <a:xfrm rot="0">
              <a:off x="0" y="2359529"/>
              <a:ext cx="11271295" cy="600654"/>
            </a:xfrm>
            <a:prstGeom prst="rect">
              <a:avLst/>
            </a:prstGeom>
          </p:spPr>
          <p:txBody>
            <a:bodyPr anchor="t" rtlCol="false" tIns="0" lIns="0" bIns="0" rIns="0">
              <a:spAutoFit/>
            </a:bodyPr>
            <a:lstStyle/>
            <a:p>
              <a:pPr algn="l">
                <a:lnSpc>
                  <a:spcPts val="3776"/>
                </a:lnSpc>
                <a:spcBef>
                  <a:spcPct val="0"/>
                </a:spcBef>
              </a:pPr>
              <a:r>
                <a:rPr lang="en-US" sz="2697">
                  <a:solidFill>
                    <a:srgbClr val="000000"/>
                  </a:solidFill>
                  <a:latin typeface="Canva Sans"/>
                  <a:ea typeface="Canva Sans"/>
                  <a:cs typeface="Canva Sans"/>
                  <a:sym typeface="Canva Sans"/>
                </a:rPr>
                <a:t>it stretches and changes as it dries it its shape</a:t>
              </a:r>
            </a:p>
          </p:txBody>
        </p:sp>
        <p:sp>
          <p:nvSpPr>
            <p:cNvPr name="TextBox 12" id="12"/>
            <p:cNvSpPr txBox="true"/>
            <p:nvPr/>
          </p:nvSpPr>
          <p:spPr>
            <a:xfrm rot="0">
              <a:off x="0" y="3662340"/>
              <a:ext cx="10248051" cy="1235516"/>
            </a:xfrm>
            <a:prstGeom prst="rect">
              <a:avLst/>
            </a:prstGeom>
          </p:spPr>
          <p:txBody>
            <a:bodyPr anchor="t" rtlCol="false" tIns="0" lIns="0" bIns="0" rIns="0">
              <a:spAutoFit/>
            </a:bodyPr>
            <a:lstStyle/>
            <a:p>
              <a:pPr algn="l">
                <a:lnSpc>
                  <a:spcPts val="3776"/>
                </a:lnSpc>
                <a:spcBef>
                  <a:spcPct val="0"/>
                </a:spcBef>
              </a:pPr>
              <a:r>
                <a:rPr lang="en-US" sz="2697">
                  <a:solidFill>
                    <a:srgbClr val="000000"/>
                  </a:solidFill>
                  <a:latin typeface="Canva Sans"/>
                  <a:ea typeface="Canva Sans"/>
                  <a:cs typeface="Canva Sans"/>
                  <a:sym typeface="Canva Sans"/>
                </a:rPr>
                <a:t>brush with drying oil (flax oil/linseed) and vegetable glycerin to cure it</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627362"/>
            <a:ext cx="6148522" cy="5992596"/>
          </a:xfrm>
          <a:custGeom>
            <a:avLst/>
            <a:gdLst/>
            <a:ahLst/>
            <a:cxnLst/>
            <a:rect r="r" b="b" t="t" l="l"/>
            <a:pathLst>
              <a:path h="5992596" w="6148522">
                <a:moveTo>
                  <a:pt x="0" y="0"/>
                </a:moveTo>
                <a:lnTo>
                  <a:pt x="6148522" y="0"/>
                </a:lnTo>
                <a:lnTo>
                  <a:pt x="6148522" y="5992596"/>
                </a:lnTo>
                <a:lnTo>
                  <a:pt x="0" y="5992596"/>
                </a:lnTo>
                <a:lnTo>
                  <a:pt x="0" y="0"/>
                </a:lnTo>
                <a:close/>
              </a:path>
            </a:pathLst>
          </a:custGeom>
          <a:blipFill>
            <a:blip r:embed="rId2"/>
            <a:stretch>
              <a:fillRect l="0" t="-29792" r="0" b="-7010"/>
            </a:stretch>
          </a:blipFill>
        </p:spPr>
      </p:sp>
      <p:sp>
        <p:nvSpPr>
          <p:cNvPr name="TextBox 3" id="3"/>
          <p:cNvSpPr txBox="true"/>
          <p:nvPr/>
        </p:nvSpPr>
        <p:spPr>
          <a:xfrm rot="0">
            <a:off x="7718040" y="3165708"/>
            <a:ext cx="9930497" cy="4602476"/>
          </a:xfrm>
          <a:prstGeom prst="rect">
            <a:avLst/>
          </a:prstGeom>
        </p:spPr>
        <p:txBody>
          <a:bodyPr anchor="t" rtlCol="false" tIns="0" lIns="0" bIns="0" rIns="0">
            <a:spAutoFit/>
          </a:bodyPr>
          <a:lstStyle/>
          <a:p>
            <a:pPr algn="just">
              <a:lnSpc>
                <a:spcPts val="2158"/>
              </a:lnSpc>
            </a:pPr>
            <a:r>
              <a:rPr lang="en-US" sz="1541">
                <a:solidFill>
                  <a:srgbClr val="000000"/>
                </a:solidFill>
                <a:latin typeface="Canva Sans"/>
                <a:ea typeface="Canva Sans"/>
                <a:cs typeface="Canva Sans"/>
                <a:sym typeface="Canva Sans"/>
              </a:rPr>
              <a:t>In recipe creation, it is important to treat each desired varying outcome of the beverage, like flavor, color, smell, thickness, sweetness, alcohol content, etc as a different thing that can be optimized for.  We optimize by using what is in  environmental control, and </a:t>
            </a:r>
            <a:r>
              <a:rPr lang="en-US" sz="1541" b="true">
                <a:solidFill>
                  <a:srgbClr val="000000"/>
                </a:solidFill>
                <a:latin typeface="Canva Sans Bold"/>
                <a:ea typeface="Canva Sans Bold"/>
                <a:cs typeface="Canva Sans Bold"/>
                <a:sym typeface="Canva Sans Bold"/>
              </a:rPr>
              <a:t>a MAIN component of recipe creation is determining the brew temperature/ingredient balance. </a:t>
            </a:r>
          </a:p>
          <a:p>
            <a:pPr algn="just">
              <a:lnSpc>
                <a:spcPts val="2158"/>
              </a:lnSpc>
            </a:pPr>
          </a:p>
          <a:p>
            <a:pPr algn="just">
              <a:lnSpc>
                <a:spcPts val="2158"/>
              </a:lnSpc>
            </a:pPr>
            <a:r>
              <a:rPr lang="en-US" sz="1541">
                <a:solidFill>
                  <a:srgbClr val="000000"/>
                </a:solidFill>
                <a:latin typeface="Canva Sans"/>
                <a:ea typeface="Canva Sans"/>
                <a:cs typeface="Canva Sans"/>
                <a:sym typeface="Canva Sans"/>
              </a:rPr>
              <a:t>the optimal temperature for brewing the  beverage to taste great and have the best effervescence have already been selected for by the brewer. </a:t>
            </a:r>
          </a:p>
          <a:p>
            <a:pPr algn="just">
              <a:lnSpc>
                <a:spcPts val="2158"/>
              </a:lnSpc>
            </a:pPr>
          </a:p>
          <a:p>
            <a:pPr algn="just">
              <a:lnSpc>
                <a:spcPts val="2158"/>
              </a:lnSpc>
            </a:pPr>
            <a:r>
              <a:rPr lang="en-US" sz="1541">
                <a:solidFill>
                  <a:srgbClr val="000000"/>
                </a:solidFill>
                <a:latin typeface="Canva Sans"/>
                <a:ea typeface="Canva Sans"/>
                <a:cs typeface="Canva Sans"/>
                <a:sym typeface="Canva Sans"/>
              </a:rPr>
              <a:t>As lovely as it would be for us materials collectors, </a:t>
            </a:r>
            <a:r>
              <a:rPr lang="en-US" sz="1541" b="true">
                <a:solidFill>
                  <a:srgbClr val="000000"/>
                </a:solidFill>
                <a:latin typeface="Canva Sans Bold"/>
                <a:ea typeface="Canva Sans Bold"/>
                <a:cs typeface="Canva Sans Bold"/>
                <a:sym typeface="Canva Sans Bold"/>
              </a:rPr>
              <a:t>they can’t brew to our optimal specs</a:t>
            </a:r>
            <a:r>
              <a:rPr lang="en-US" sz="1541">
                <a:solidFill>
                  <a:srgbClr val="000000"/>
                </a:solidFill>
                <a:latin typeface="Canva Sans"/>
                <a:ea typeface="Canva Sans"/>
                <a:cs typeface="Canva Sans"/>
                <a:sym typeface="Canva Sans"/>
              </a:rPr>
              <a:t>.  Find optimal specs online by searching for peer reviewed papers on #biocellulose from the genus #acetobacter and it’s immediate relations. There are several strain names involved, and you can learn about them in their natural habitat as decomposers in nature if you like that too. It is quite an interesting read.</a:t>
            </a:r>
          </a:p>
          <a:p>
            <a:pPr algn="just">
              <a:lnSpc>
                <a:spcPts val="2158"/>
              </a:lnSpc>
            </a:pPr>
          </a:p>
          <a:p>
            <a:pPr algn="just">
              <a:lnSpc>
                <a:spcPts val="2158"/>
              </a:lnSpc>
              <a:spcBef>
                <a:spcPct val="0"/>
              </a:spcBef>
            </a:pPr>
            <a:r>
              <a:rPr lang="en-US" sz="1541">
                <a:solidFill>
                  <a:srgbClr val="000000"/>
                </a:solidFill>
                <a:latin typeface="Canva Sans"/>
                <a:ea typeface="Canva Sans"/>
                <a:cs typeface="Canva Sans"/>
                <a:sym typeface="Canva Sans"/>
              </a:rPr>
              <a:t>Because the brewer can and absolutely sometimes has to change the recipe overnight, and we don’t want to hinder their creative process, and also because in some cases they really shouldn’t share their company’s EXACT recipe, I would say, don’t bother them about it.  Too complicated. If you take up too much of their time, they might not have time to give you their garbage anymore.</a:t>
            </a:r>
          </a:p>
        </p:txBody>
      </p:sp>
      <p:sp>
        <p:nvSpPr>
          <p:cNvPr name="TextBox 4" id="4"/>
          <p:cNvSpPr txBox="true"/>
          <p:nvPr/>
        </p:nvSpPr>
        <p:spPr>
          <a:xfrm rot="0">
            <a:off x="7570555" y="363363"/>
            <a:ext cx="9897734" cy="1263999"/>
          </a:xfrm>
          <a:prstGeom prst="rect">
            <a:avLst/>
          </a:prstGeom>
        </p:spPr>
        <p:txBody>
          <a:bodyPr anchor="t" rtlCol="false" tIns="0" lIns="0" bIns="0" rIns="0">
            <a:spAutoFit/>
          </a:bodyPr>
          <a:lstStyle/>
          <a:p>
            <a:pPr algn="ctr">
              <a:lnSpc>
                <a:spcPts val="5115"/>
              </a:lnSpc>
              <a:spcBef>
                <a:spcPct val="0"/>
              </a:spcBef>
            </a:pPr>
            <a:r>
              <a:rPr lang="en-US" sz="3653">
                <a:solidFill>
                  <a:srgbClr val="000000"/>
                </a:solidFill>
                <a:latin typeface="Canva Sans"/>
                <a:ea typeface="Canva Sans"/>
                <a:cs typeface="Canva Sans"/>
                <a:sym typeface="Canva Sans"/>
              </a:rPr>
              <a:t>Recipes are Proprietary and are made by using Optomization Technique </a:t>
            </a:r>
          </a:p>
        </p:txBody>
      </p:sp>
      <p:sp>
        <p:nvSpPr>
          <p:cNvPr name="TextBox 5" id="5"/>
          <p:cNvSpPr txBox="true"/>
          <p:nvPr/>
        </p:nvSpPr>
        <p:spPr>
          <a:xfrm rot="0">
            <a:off x="9873054" y="1766459"/>
            <a:ext cx="5292735" cy="506930"/>
          </a:xfrm>
          <a:prstGeom prst="rect">
            <a:avLst/>
          </a:prstGeom>
        </p:spPr>
        <p:txBody>
          <a:bodyPr anchor="t" rtlCol="false" tIns="0" lIns="0" bIns="0" rIns="0">
            <a:spAutoFit/>
          </a:bodyPr>
          <a:lstStyle/>
          <a:p>
            <a:pPr algn="just">
              <a:lnSpc>
                <a:spcPts val="4332"/>
              </a:lnSpc>
              <a:spcBef>
                <a:spcPct val="0"/>
              </a:spcBef>
            </a:pPr>
            <a:r>
              <a:rPr lang="en-US" sz="3094">
                <a:solidFill>
                  <a:srgbClr val="000000"/>
                </a:solidFill>
                <a:latin typeface="Canva Sans"/>
                <a:ea typeface="Canva Sans"/>
                <a:cs typeface="Canva Sans"/>
                <a:sym typeface="Canva Sans"/>
              </a:rPr>
              <a:t>from Fermentation Science</a:t>
            </a:r>
          </a:p>
        </p:txBody>
      </p:sp>
      <p:sp>
        <p:nvSpPr>
          <p:cNvPr name="TextBox 6" id="6"/>
          <p:cNvSpPr txBox="true"/>
          <p:nvPr/>
        </p:nvSpPr>
        <p:spPr>
          <a:xfrm rot="0">
            <a:off x="1028700" y="7996037"/>
            <a:ext cx="3787530" cy="781303"/>
          </a:xfrm>
          <a:prstGeom prst="rect">
            <a:avLst/>
          </a:prstGeom>
        </p:spPr>
        <p:txBody>
          <a:bodyPr anchor="t" rtlCol="false" tIns="0" lIns="0" bIns="0" rIns="0">
            <a:spAutoFit/>
          </a:bodyPr>
          <a:lstStyle/>
          <a:p>
            <a:pPr algn="ctr">
              <a:lnSpc>
                <a:spcPts val="3175"/>
              </a:lnSpc>
            </a:pPr>
            <a:r>
              <a:rPr lang="en-US" sz="2267">
                <a:solidFill>
                  <a:srgbClr val="000000"/>
                </a:solidFill>
                <a:latin typeface="Canva Sans"/>
                <a:ea typeface="Canva Sans"/>
                <a:cs typeface="Canva Sans"/>
                <a:sym typeface="Canva Sans"/>
              </a:rPr>
              <a:t>If you want bulk, don’t sulk!</a:t>
            </a:r>
          </a:p>
          <a:p>
            <a:pPr algn="ctr">
              <a:lnSpc>
                <a:spcPts val="3175"/>
              </a:lnSpc>
              <a:spcBef>
                <a:spcPct val="0"/>
              </a:spcBef>
            </a:pPr>
            <a:r>
              <a:rPr lang="en-US" sz="2267">
                <a:solidFill>
                  <a:srgbClr val="000000"/>
                </a:solidFill>
                <a:latin typeface="Canva Sans"/>
                <a:ea typeface="Canva Sans"/>
                <a:cs typeface="Canva Sans"/>
                <a:sym typeface="Canva Sans"/>
              </a:rPr>
              <a:t>Be Prepared with PPE </a:t>
            </a:r>
          </a:p>
        </p:txBody>
      </p:sp>
      <p:grpSp>
        <p:nvGrpSpPr>
          <p:cNvPr name="Group 7" id="7"/>
          <p:cNvGrpSpPr/>
          <p:nvPr/>
        </p:nvGrpSpPr>
        <p:grpSpPr>
          <a:xfrm rot="0">
            <a:off x="4396526" y="6175217"/>
            <a:ext cx="3858768" cy="3376422"/>
            <a:chOff x="0" y="0"/>
            <a:chExt cx="5145024" cy="4501896"/>
          </a:xfrm>
        </p:grpSpPr>
        <p:grpSp>
          <p:nvGrpSpPr>
            <p:cNvPr name="Group 8" id="8"/>
            <p:cNvGrpSpPr/>
            <p:nvPr/>
          </p:nvGrpSpPr>
          <p:grpSpPr>
            <a:xfrm rot="0">
              <a:off x="0" y="0"/>
              <a:ext cx="5145024" cy="4501896"/>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FF751F"/>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920"/>
                  </a:lnSpc>
                </a:pPr>
              </a:p>
            </p:txBody>
          </p:sp>
        </p:grpSp>
        <p:grpSp>
          <p:nvGrpSpPr>
            <p:cNvPr name="Group 11" id="11"/>
            <p:cNvGrpSpPr/>
            <p:nvPr/>
          </p:nvGrpSpPr>
          <p:grpSpPr>
            <a:xfrm rot="0">
              <a:off x="1563419" y="768501"/>
              <a:ext cx="2018186" cy="1765913"/>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FFFFFF"/>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920"/>
                  </a:lnSpc>
                </a:pPr>
              </a:p>
            </p:txBody>
          </p:sp>
        </p:grpSp>
        <p:sp>
          <p:nvSpPr>
            <p:cNvPr name="TextBox 14" id="14"/>
            <p:cNvSpPr txBox="true"/>
            <p:nvPr/>
          </p:nvSpPr>
          <p:spPr>
            <a:xfrm rot="0">
              <a:off x="648391" y="2868455"/>
              <a:ext cx="3848242" cy="1416662"/>
            </a:xfrm>
            <a:prstGeom prst="rect">
              <a:avLst/>
            </a:prstGeom>
          </p:spPr>
          <p:txBody>
            <a:bodyPr anchor="t" rtlCol="false" tIns="0" lIns="0" bIns="0" rIns="0">
              <a:spAutoFit/>
            </a:bodyPr>
            <a:lstStyle/>
            <a:p>
              <a:pPr algn="ctr">
                <a:lnSpc>
                  <a:spcPts val="1730"/>
                </a:lnSpc>
              </a:pPr>
              <a:r>
                <a:rPr lang="en-US" b="true" sz="1236">
                  <a:solidFill>
                    <a:srgbClr val="FFFFFF"/>
                  </a:solidFill>
                  <a:latin typeface="Canva Sans Bold"/>
                  <a:ea typeface="Canva Sans Bold"/>
                  <a:cs typeface="Canva Sans Bold"/>
                  <a:sym typeface="Canva Sans Bold"/>
                </a:rPr>
                <a:t>be careful when handling</a:t>
              </a:r>
            </a:p>
            <a:p>
              <a:pPr algn="ctr">
                <a:lnSpc>
                  <a:spcPts val="1730"/>
                </a:lnSpc>
              </a:pPr>
              <a:r>
                <a:rPr lang="en-US" sz="1236">
                  <a:solidFill>
                    <a:srgbClr val="FFFFFF"/>
                  </a:solidFill>
                  <a:latin typeface="Canva Sans"/>
                  <a:ea typeface="Canva Sans"/>
                  <a:cs typeface="Canva Sans"/>
                  <a:sym typeface="Canva Sans"/>
                </a:rPr>
                <a:t>ANYTHING AT ALL</a:t>
              </a:r>
            </a:p>
            <a:p>
              <a:pPr algn="ctr">
                <a:lnSpc>
                  <a:spcPts val="1730"/>
                </a:lnSpc>
              </a:pPr>
              <a:r>
                <a:rPr lang="en-US" sz="1236">
                  <a:solidFill>
                    <a:srgbClr val="FFFFFF"/>
                  </a:solidFill>
                  <a:latin typeface="Canva Sans"/>
                  <a:ea typeface="Canva Sans"/>
                  <a:cs typeface="Canva Sans"/>
                  <a:sym typeface="Canva Sans"/>
                </a:rPr>
                <a:t>and also this too, </a:t>
              </a:r>
            </a:p>
            <a:p>
              <a:pPr algn="ctr">
                <a:lnSpc>
                  <a:spcPts val="1730"/>
                </a:lnSpc>
                <a:spcBef>
                  <a:spcPct val="0"/>
                </a:spcBef>
              </a:pPr>
              <a:r>
                <a:rPr lang="en-US" sz="1236">
                  <a:solidFill>
                    <a:srgbClr val="FFFFFF"/>
                  </a:solidFill>
                  <a:latin typeface="Canva Sans"/>
                  <a:ea typeface="Canva Sans"/>
                  <a:cs typeface="Canva Sans"/>
                  <a:sym typeface="Canva Sans"/>
                </a:rPr>
                <a:t>especially if you are allergic to flavorings, hops, or other ingredients.</a:t>
              </a:r>
            </a:p>
          </p:txBody>
        </p:sp>
        <p:sp>
          <p:nvSpPr>
            <p:cNvPr name="TextBox 15" id="15"/>
            <p:cNvSpPr txBox="true"/>
            <p:nvPr/>
          </p:nvSpPr>
          <p:spPr>
            <a:xfrm rot="0">
              <a:off x="2206244" y="909599"/>
              <a:ext cx="732536" cy="1850869"/>
            </a:xfrm>
            <a:prstGeom prst="rect">
              <a:avLst/>
            </a:prstGeom>
          </p:spPr>
          <p:txBody>
            <a:bodyPr anchor="t" rtlCol="false" tIns="0" lIns="0" bIns="0" rIns="0">
              <a:spAutoFit/>
            </a:bodyPr>
            <a:lstStyle/>
            <a:p>
              <a:pPr algn="ctr">
                <a:lnSpc>
                  <a:spcPts val="11732"/>
                </a:lnSpc>
                <a:spcBef>
                  <a:spcPct val="0"/>
                </a:spcBef>
              </a:pPr>
              <a:r>
                <a:rPr lang="en-US" sz="8380">
                  <a:solidFill>
                    <a:srgbClr val="000000"/>
                  </a:solidFill>
                  <a:latin typeface="Canva Sans"/>
                  <a:ea typeface="Canva Sans"/>
                  <a:cs typeface="Canva Sans"/>
                  <a:sym typeface="Canva Sans"/>
                </a:rPr>
                <a:t>?</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248772" y="1829673"/>
            <a:ext cx="5413198" cy="2627767"/>
          </a:xfrm>
          <a:custGeom>
            <a:avLst/>
            <a:gdLst/>
            <a:ahLst/>
            <a:cxnLst/>
            <a:rect r="r" b="b" t="t" l="l"/>
            <a:pathLst>
              <a:path h="2627767" w="5413198">
                <a:moveTo>
                  <a:pt x="0" y="0"/>
                </a:moveTo>
                <a:lnTo>
                  <a:pt x="5413198" y="0"/>
                </a:lnTo>
                <a:lnTo>
                  <a:pt x="5413198" y="2627767"/>
                </a:lnTo>
                <a:lnTo>
                  <a:pt x="0" y="2627767"/>
                </a:lnTo>
                <a:lnTo>
                  <a:pt x="0" y="0"/>
                </a:lnTo>
                <a:close/>
              </a:path>
            </a:pathLst>
          </a:custGeom>
          <a:blipFill>
            <a:blip r:embed="rId2"/>
            <a:stretch>
              <a:fillRect l="0" t="-51525" r="0" b="-123140"/>
            </a:stretch>
          </a:blipFill>
        </p:spPr>
      </p:sp>
      <p:sp>
        <p:nvSpPr>
          <p:cNvPr name="Freeform 3" id="3"/>
          <p:cNvSpPr/>
          <p:nvPr/>
        </p:nvSpPr>
        <p:spPr>
          <a:xfrm flipH="false" flipV="false" rot="0">
            <a:off x="1611263" y="1829673"/>
            <a:ext cx="4294012" cy="7127416"/>
          </a:xfrm>
          <a:custGeom>
            <a:avLst/>
            <a:gdLst/>
            <a:ahLst/>
            <a:cxnLst/>
            <a:rect r="r" b="b" t="t" l="l"/>
            <a:pathLst>
              <a:path h="7127416" w="4294012">
                <a:moveTo>
                  <a:pt x="0" y="0"/>
                </a:moveTo>
                <a:lnTo>
                  <a:pt x="4294012" y="0"/>
                </a:lnTo>
                <a:lnTo>
                  <a:pt x="4294012" y="7127416"/>
                </a:lnTo>
                <a:lnTo>
                  <a:pt x="0" y="7127416"/>
                </a:lnTo>
                <a:lnTo>
                  <a:pt x="0" y="0"/>
                </a:lnTo>
                <a:close/>
              </a:path>
            </a:pathLst>
          </a:custGeom>
          <a:blipFill>
            <a:blip r:embed="rId3"/>
            <a:stretch>
              <a:fillRect l="-1195" t="-9570" r="-1195" b="0"/>
            </a:stretch>
          </a:blipFill>
        </p:spPr>
      </p:sp>
      <p:sp>
        <p:nvSpPr>
          <p:cNvPr name="Freeform 4" id="4"/>
          <p:cNvSpPr/>
          <p:nvPr/>
        </p:nvSpPr>
        <p:spPr>
          <a:xfrm flipH="false" flipV="false" rot="-5400000">
            <a:off x="7369483" y="936964"/>
            <a:ext cx="2627767" cy="4413184"/>
          </a:xfrm>
          <a:custGeom>
            <a:avLst/>
            <a:gdLst/>
            <a:ahLst/>
            <a:cxnLst/>
            <a:rect r="r" b="b" t="t" l="l"/>
            <a:pathLst>
              <a:path h="4413184" w="2627767">
                <a:moveTo>
                  <a:pt x="0" y="0"/>
                </a:moveTo>
                <a:lnTo>
                  <a:pt x="2627768" y="0"/>
                </a:lnTo>
                <a:lnTo>
                  <a:pt x="2627768" y="4413185"/>
                </a:lnTo>
                <a:lnTo>
                  <a:pt x="0" y="4413185"/>
                </a:lnTo>
                <a:lnTo>
                  <a:pt x="0" y="0"/>
                </a:lnTo>
                <a:close/>
              </a:path>
            </a:pathLst>
          </a:custGeom>
          <a:blipFill>
            <a:blip r:embed="rId4"/>
            <a:stretch>
              <a:fillRect l="0" t="0" r="-25958" b="0"/>
            </a:stretch>
          </a:blipFill>
        </p:spPr>
      </p:sp>
      <p:sp>
        <p:nvSpPr>
          <p:cNvPr name="Freeform 5" id="5"/>
          <p:cNvSpPr/>
          <p:nvPr/>
        </p:nvSpPr>
        <p:spPr>
          <a:xfrm flipH="false" flipV="false" rot="0">
            <a:off x="6476775" y="4932388"/>
            <a:ext cx="3018526" cy="4024701"/>
          </a:xfrm>
          <a:custGeom>
            <a:avLst/>
            <a:gdLst/>
            <a:ahLst/>
            <a:cxnLst/>
            <a:rect r="r" b="b" t="t" l="l"/>
            <a:pathLst>
              <a:path h="4024701" w="3018526">
                <a:moveTo>
                  <a:pt x="0" y="0"/>
                </a:moveTo>
                <a:lnTo>
                  <a:pt x="3018525" y="0"/>
                </a:lnTo>
                <a:lnTo>
                  <a:pt x="3018525" y="4024701"/>
                </a:lnTo>
                <a:lnTo>
                  <a:pt x="0" y="4024701"/>
                </a:lnTo>
                <a:lnTo>
                  <a:pt x="0" y="0"/>
                </a:lnTo>
                <a:close/>
              </a:path>
            </a:pathLst>
          </a:custGeom>
          <a:blipFill>
            <a:blip r:embed="rId5"/>
            <a:stretch>
              <a:fillRect l="0" t="0" r="0" b="0"/>
            </a:stretch>
          </a:blipFill>
        </p:spPr>
      </p:sp>
      <p:sp>
        <p:nvSpPr>
          <p:cNvPr name="Freeform 6" id="6"/>
          <p:cNvSpPr/>
          <p:nvPr/>
        </p:nvSpPr>
        <p:spPr>
          <a:xfrm flipH="false" flipV="false" rot="0">
            <a:off x="13786508" y="5143500"/>
            <a:ext cx="2875462" cy="3813589"/>
          </a:xfrm>
          <a:custGeom>
            <a:avLst/>
            <a:gdLst/>
            <a:ahLst/>
            <a:cxnLst/>
            <a:rect r="r" b="b" t="t" l="l"/>
            <a:pathLst>
              <a:path h="3813589" w="2875462">
                <a:moveTo>
                  <a:pt x="0" y="0"/>
                </a:moveTo>
                <a:lnTo>
                  <a:pt x="2875462" y="0"/>
                </a:lnTo>
                <a:lnTo>
                  <a:pt x="2875462" y="3813589"/>
                </a:lnTo>
                <a:lnTo>
                  <a:pt x="0" y="3813589"/>
                </a:lnTo>
                <a:lnTo>
                  <a:pt x="0" y="0"/>
                </a:lnTo>
                <a:close/>
              </a:path>
            </a:pathLst>
          </a:custGeom>
          <a:blipFill>
            <a:blip r:embed="rId6"/>
            <a:stretch>
              <a:fillRect l="0" t="-266" r="0" b="-266"/>
            </a:stretch>
          </a:blipFill>
        </p:spPr>
      </p:sp>
      <p:sp>
        <p:nvSpPr>
          <p:cNvPr name="Freeform 7" id="7"/>
          <p:cNvSpPr/>
          <p:nvPr/>
        </p:nvSpPr>
        <p:spPr>
          <a:xfrm flipH="false" flipV="false" rot="0">
            <a:off x="9701403" y="7208649"/>
            <a:ext cx="3879003" cy="1748440"/>
          </a:xfrm>
          <a:custGeom>
            <a:avLst/>
            <a:gdLst/>
            <a:ahLst/>
            <a:cxnLst/>
            <a:rect r="r" b="b" t="t" l="l"/>
            <a:pathLst>
              <a:path h="1748440" w="3879003">
                <a:moveTo>
                  <a:pt x="0" y="0"/>
                </a:moveTo>
                <a:lnTo>
                  <a:pt x="3879003" y="0"/>
                </a:lnTo>
                <a:lnTo>
                  <a:pt x="3879003" y="1748440"/>
                </a:lnTo>
                <a:lnTo>
                  <a:pt x="0" y="1748440"/>
                </a:lnTo>
                <a:lnTo>
                  <a:pt x="0" y="0"/>
                </a:lnTo>
                <a:close/>
              </a:path>
            </a:pathLst>
          </a:custGeom>
          <a:blipFill>
            <a:blip r:embed="rId7"/>
            <a:stretch>
              <a:fillRect l="0" t="-38678" r="0" b="-27712"/>
            </a:stretch>
          </a:blipFill>
        </p:spPr>
      </p:sp>
      <p:sp>
        <p:nvSpPr>
          <p:cNvPr name="Freeform 8" id="8"/>
          <p:cNvSpPr/>
          <p:nvPr/>
        </p:nvSpPr>
        <p:spPr>
          <a:xfrm flipH="false" flipV="false" rot="0">
            <a:off x="9701403" y="6370335"/>
            <a:ext cx="1904904" cy="679959"/>
          </a:xfrm>
          <a:custGeom>
            <a:avLst/>
            <a:gdLst/>
            <a:ahLst/>
            <a:cxnLst/>
            <a:rect r="r" b="b" t="t" l="l"/>
            <a:pathLst>
              <a:path h="679959" w="1904904">
                <a:moveTo>
                  <a:pt x="0" y="0"/>
                </a:moveTo>
                <a:lnTo>
                  <a:pt x="1904904" y="0"/>
                </a:lnTo>
                <a:lnTo>
                  <a:pt x="1904904" y="679959"/>
                </a:lnTo>
                <a:lnTo>
                  <a:pt x="0" y="679959"/>
                </a:lnTo>
                <a:lnTo>
                  <a:pt x="0" y="0"/>
                </a:lnTo>
                <a:close/>
              </a:path>
            </a:pathLst>
          </a:custGeom>
          <a:blipFill>
            <a:blip r:embed="rId8"/>
            <a:stretch>
              <a:fillRect l="0" t="0" r="0" b="0"/>
            </a:stretch>
          </a:blipFill>
        </p:spPr>
      </p:sp>
      <p:sp>
        <p:nvSpPr>
          <p:cNvPr name="Freeform 9" id="9"/>
          <p:cNvSpPr/>
          <p:nvPr/>
        </p:nvSpPr>
        <p:spPr>
          <a:xfrm flipH="false" flipV="false" rot="0">
            <a:off x="11798917" y="5143500"/>
            <a:ext cx="1417430" cy="685800"/>
          </a:xfrm>
          <a:custGeom>
            <a:avLst/>
            <a:gdLst/>
            <a:ahLst/>
            <a:cxnLst/>
            <a:rect r="r" b="b" t="t" l="l"/>
            <a:pathLst>
              <a:path h="685800" w="1417430">
                <a:moveTo>
                  <a:pt x="0" y="0"/>
                </a:moveTo>
                <a:lnTo>
                  <a:pt x="1417429" y="0"/>
                </a:lnTo>
                <a:lnTo>
                  <a:pt x="1417429" y="685800"/>
                </a:lnTo>
                <a:lnTo>
                  <a:pt x="0" y="685800"/>
                </a:lnTo>
                <a:lnTo>
                  <a:pt x="0" y="0"/>
                </a:lnTo>
                <a:close/>
              </a:path>
            </a:pathLst>
          </a:custGeom>
          <a:blipFill>
            <a:blip r:embed="rId9"/>
            <a:stretch>
              <a:fillRect l="0" t="-3201" r="0" b="-3201"/>
            </a:stretch>
          </a:blipFill>
        </p:spPr>
      </p:sp>
      <p:sp>
        <p:nvSpPr>
          <p:cNvPr name="Freeform 10" id="10"/>
          <p:cNvSpPr/>
          <p:nvPr/>
        </p:nvSpPr>
        <p:spPr>
          <a:xfrm flipH="false" flipV="false" rot="0">
            <a:off x="9701403" y="4509857"/>
            <a:ext cx="1840339" cy="1698554"/>
          </a:xfrm>
          <a:custGeom>
            <a:avLst/>
            <a:gdLst/>
            <a:ahLst/>
            <a:cxnLst/>
            <a:rect r="r" b="b" t="t" l="l"/>
            <a:pathLst>
              <a:path h="1698554" w="1840339">
                <a:moveTo>
                  <a:pt x="0" y="0"/>
                </a:moveTo>
                <a:lnTo>
                  <a:pt x="1840339" y="0"/>
                </a:lnTo>
                <a:lnTo>
                  <a:pt x="1840339" y="1698553"/>
                </a:lnTo>
                <a:lnTo>
                  <a:pt x="0" y="1698553"/>
                </a:lnTo>
                <a:lnTo>
                  <a:pt x="0" y="0"/>
                </a:lnTo>
                <a:close/>
              </a:path>
            </a:pathLst>
          </a:custGeom>
          <a:blipFill>
            <a:blip r:embed="rId10"/>
            <a:stretch>
              <a:fillRect l="0" t="0" r="0" b="-8347"/>
            </a:stretch>
          </a:blipFill>
        </p:spPr>
      </p:sp>
      <p:sp>
        <p:nvSpPr>
          <p:cNvPr name="Freeform 11" id="11"/>
          <p:cNvSpPr/>
          <p:nvPr/>
        </p:nvSpPr>
        <p:spPr>
          <a:xfrm flipH="false" flipV="false" rot="0">
            <a:off x="11798917" y="6060420"/>
            <a:ext cx="1733454" cy="989874"/>
          </a:xfrm>
          <a:custGeom>
            <a:avLst/>
            <a:gdLst/>
            <a:ahLst/>
            <a:cxnLst/>
            <a:rect r="r" b="b" t="t" l="l"/>
            <a:pathLst>
              <a:path h="989874" w="1733454">
                <a:moveTo>
                  <a:pt x="0" y="0"/>
                </a:moveTo>
                <a:lnTo>
                  <a:pt x="1733454" y="0"/>
                </a:lnTo>
                <a:lnTo>
                  <a:pt x="1733454" y="989874"/>
                </a:lnTo>
                <a:lnTo>
                  <a:pt x="0" y="989874"/>
                </a:lnTo>
                <a:lnTo>
                  <a:pt x="0" y="0"/>
                </a:lnTo>
                <a:close/>
              </a:path>
            </a:pathLst>
          </a:custGeom>
          <a:blipFill>
            <a:blip r:embed="rId11"/>
            <a:stretch>
              <a:fillRect l="-29562" t="-14495" r="-34292" b="-23813"/>
            </a:stretch>
          </a:blipFill>
        </p:spPr>
      </p:sp>
      <p:sp>
        <p:nvSpPr>
          <p:cNvPr name="TextBox 12" id="12"/>
          <p:cNvSpPr txBox="true"/>
          <p:nvPr/>
        </p:nvSpPr>
        <p:spPr>
          <a:xfrm rot="0">
            <a:off x="3494503" y="657674"/>
            <a:ext cx="11298993" cy="1114848"/>
          </a:xfrm>
          <a:prstGeom prst="rect">
            <a:avLst/>
          </a:prstGeom>
        </p:spPr>
        <p:txBody>
          <a:bodyPr anchor="t" rtlCol="false" tIns="0" lIns="0" bIns="0" rIns="0">
            <a:spAutoFit/>
          </a:bodyPr>
          <a:lstStyle/>
          <a:p>
            <a:pPr algn="ctr">
              <a:lnSpc>
                <a:spcPts val="9055"/>
              </a:lnSpc>
              <a:spcBef>
                <a:spcPct val="0"/>
              </a:spcBef>
            </a:pPr>
            <a:r>
              <a:rPr lang="en-US" sz="6467">
                <a:solidFill>
                  <a:srgbClr val="6A9798"/>
                </a:solidFill>
                <a:latin typeface="Garamond"/>
                <a:ea typeface="Garamond"/>
                <a:cs typeface="Garamond"/>
                <a:sym typeface="Garamond"/>
              </a:rPr>
              <a:t>Very Flexible to Work With</a:t>
            </a:r>
          </a:p>
        </p:txBody>
      </p:sp>
    </p:spTree>
  </p:cSld>
  <p:clrMapOvr>
    <a:masterClrMapping/>
  </p:clrMapOvr>
</p:sld>
</file>

<file path=ppt/slides/slide1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028700" y="4007934"/>
            <a:ext cx="16230600" cy="5250366"/>
          </a:xfrm>
          <a:prstGeom prst="rect">
            <a:avLst/>
          </a:prstGeom>
        </p:spPr>
        <p:txBody>
          <a:bodyPr anchor="t" rtlCol="false" tIns="0" lIns="0" bIns="0" rIns="0">
            <a:spAutoFit/>
          </a:bodyPr>
          <a:lstStyle/>
          <a:p>
            <a:pPr algn="just">
              <a:lnSpc>
                <a:spcPts val="3507"/>
              </a:lnSpc>
            </a:pPr>
            <a:r>
              <a:rPr lang="en-US" sz="2505">
                <a:solidFill>
                  <a:srgbClr val="000000"/>
                </a:solidFill>
                <a:latin typeface="Canva Sans"/>
                <a:ea typeface="Canva Sans"/>
                <a:cs typeface="Canva Sans"/>
                <a:sym typeface="Canva Sans"/>
              </a:rPr>
              <a:t>-enology(winemaking)</a:t>
            </a:r>
          </a:p>
          <a:p>
            <a:pPr algn="just">
              <a:lnSpc>
                <a:spcPts val="3507"/>
              </a:lnSpc>
            </a:pPr>
            <a:r>
              <a:rPr lang="en-US" sz="2505">
                <a:solidFill>
                  <a:srgbClr val="000000"/>
                </a:solidFill>
                <a:latin typeface="Canva Sans"/>
                <a:ea typeface="Canva Sans"/>
                <a:cs typeface="Canva Sans"/>
                <a:sym typeface="Canva Sans"/>
              </a:rPr>
              <a:t>-textiles</a:t>
            </a:r>
          </a:p>
          <a:p>
            <a:pPr algn="just">
              <a:lnSpc>
                <a:spcPts val="3507"/>
              </a:lnSpc>
            </a:pPr>
            <a:r>
              <a:rPr lang="en-US" sz="2505">
                <a:solidFill>
                  <a:srgbClr val="000000"/>
                </a:solidFill>
                <a:latin typeface="Canva Sans"/>
                <a:ea typeface="Canva Sans"/>
                <a:cs typeface="Canva Sans"/>
                <a:sym typeface="Canva Sans"/>
              </a:rPr>
              <a:t>-material science</a:t>
            </a:r>
          </a:p>
          <a:p>
            <a:pPr algn="just">
              <a:lnSpc>
                <a:spcPts val="3507"/>
              </a:lnSpc>
            </a:pPr>
            <a:r>
              <a:rPr lang="en-US" sz="2505">
                <a:solidFill>
                  <a:srgbClr val="000000"/>
                </a:solidFill>
                <a:latin typeface="Canva Sans"/>
                <a:ea typeface="Canva Sans"/>
                <a:cs typeface="Canva Sans"/>
                <a:sym typeface="Canva Sans"/>
              </a:rPr>
              <a:t>-public access to participation in research at an urban research university via professors and staff (PSU), </a:t>
            </a:r>
          </a:p>
          <a:p>
            <a:pPr algn="just">
              <a:lnSpc>
                <a:spcPts val="3507"/>
              </a:lnSpc>
            </a:pPr>
            <a:r>
              <a:rPr lang="en-US" sz="2505">
                <a:solidFill>
                  <a:srgbClr val="000000"/>
                </a:solidFill>
                <a:latin typeface="Canva Sans"/>
                <a:ea typeface="Canva Sans"/>
                <a:cs typeface="Canva Sans"/>
                <a:sym typeface="Canva Sans"/>
              </a:rPr>
              <a:t>-local brewing industry (Happy Mountain Kombucha, happymountainkombucha.com )</a:t>
            </a:r>
          </a:p>
          <a:p>
            <a:pPr algn="just">
              <a:lnSpc>
                <a:spcPts val="3507"/>
              </a:lnSpc>
            </a:pPr>
            <a:r>
              <a:rPr lang="en-US" sz="2505">
                <a:solidFill>
                  <a:srgbClr val="000000"/>
                </a:solidFill>
                <a:latin typeface="Canva Sans"/>
                <a:ea typeface="Canva Sans"/>
                <a:cs typeface="Canva Sans"/>
                <a:sym typeface="Canva Sans"/>
              </a:rPr>
              <a:t>-private sustainable textiles company (SuSeLi llc   suselirugs.com )</a:t>
            </a:r>
          </a:p>
          <a:p>
            <a:pPr algn="just">
              <a:lnSpc>
                <a:spcPts val="3507"/>
              </a:lnSpc>
            </a:pPr>
            <a:r>
              <a:rPr lang="en-US" sz="2505">
                <a:solidFill>
                  <a:srgbClr val="000000"/>
                </a:solidFill>
                <a:latin typeface="Canva Sans"/>
                <a:ea typeface="Canva Sans"/>
                <a:cs typeface="Canva Sans"/>
                <a:sym typeface="Canva Sans"/>
              </a:rPr>
              <a:t>-solid waste management</a:t>
            </a:r>
          </a:p>
          <a:p>
            <a:pPr algn="just">
              <a:lnSpc>
                <a:spcPts val="3507"/>
              </a:lnSpc>
            </a:pPr>
            <a:r>
              <a:rPr lang="en-US" sz="2505">
                <a:solidFill>
                  <a:srgbClr val="000000"/>
                </a:solidFill>
                <a:latin typeface="Canva Sans"/>
                <a:ea typeface="Canva Sans"/>
                <a:cs typeface="Canva Sans"/>
                <a:sym typeface="Canva Sans"/>
              </a:rPr>
              <a:t>-food waste and upcycled food</a:t>
            </a:r>
          </a:p>
          <a:p>
            <a:pPr algn="just">
              <a:lnSpc>
                <a:spcPts val="3507"/>
              </a:lnSpc>
            </a:pPr>
            <a:r>
              <a:rPr lang="en-US" sz="2505">
                <a:solidFill>
                  <a:srgbClr val="000000"/>
                </a:solidFill>
                <a:latin typeface="Canva Sans"/>
                <a:ea typeface="Canva Sans"/>
                <a:cs typeface="Canva Sans"/>
                <a:sym typeface="Canva Sans"/>
              </a:rPr>
              <a:t>-public transportation</a:t>
            </a:r>
          </a:p>
          <a:p>
            <a:pPr algn="just">
              <a:lnSpc>
                <a:spcPts val="3507"/>
              </a:lnSpc>
            </a:pPr>
            <a:r>
              <a:rPr lang="en-US" sz="2505">
                <a:solidFill>
                  <a:srgbClr val="000000"/>
                </a:solidFill>
                <a:latin typeface="Canva Sans"/>
                <a:ea typeface="Canva Sans"/>
                <a:cs typeface="Canva Sans"/>
                <a:sym typeface="Canva Sans"/>
              </a:rPr>
              <a:t>-trend of N/A brewing and kombucha popularity in general</a:t>
            </a:r>
          </a:p>
          <a:p>
            <a:pPr algn="just">
              <a:lnSpc>
                <a:spcPts val="3507"/>
              </a:lnSpc>
            </a:pPr>
            <a:r>
              <a:rPr lang="en-US" sz="2505">
                <a:solidFill>
                  <a:srgbClr val="000000"/>
                </a:solidFill>
                <a:latin typeface="Canva Sans"/>
                <a:ea typeface="Canva Sans"/>
                <a:cs typeface="Canva Sans"/>
                <a:sym typeface="Canva Sans"/>
              </a:rPr>
              <a:t>-trend against microplastics</a:t>
            </a:r>
          </a:p>
          <a:p>
            <a:pPr algn="just">
              <a:lnSpc>
                <a:spcPts val="3507"/>
              </a:lnSpc>
              <a:spcBef>
                <a:spcPct val="0"/>
              </a:spcBef>
            </a:pPr>
            <a:r>
              <a:rPr lang="en-US" sz="2505">
                <a:solidFill>
                  <a:srgbClr val="000000"/>
                </a:solidFill>
                <a:latin typeface="Canva Sans"/>
                <a:ea typeface="Canva Sans"/>
                <a:cs typeface="Canva Sans"/>
                <a:sym typeface="Canva Sans"/>
              </a:rPr>
              <a:t>-trend for natural textiles and natural materials for their own merits other than replacing plastic</a:t>
            </a:r>
          </a:p>
        </p:txBody>
      </p:sp>
      <p:sp>
        <p:nvSpPr>
          <p:cNvPr name="TextBox 3" id="3"/>
          <p:cNvSpPr txBox="true"/>
          <p:nvPr/>
        </p:nvSpPr>
        <p:spPr>
          <a:xfrm rot="0">
            <a:off x="1028700" y="2020347"/>
            <a:ext cx="9980898" cy="941131"/>
          </a:xfrm>
          <a:prstGeom prst="rect">
            <a:avLst/>
          </a:prstGeom>
        </p:spPr>
        <p:txBody>
          <a:bodyPr anchor="t" rtlCol="false" tIns="0" lIns="0" bIns="0" rIns="0">
            <a:spAutoFit/>
          </a:bodyPr>
          <a:lstStyle/>
          <a:p>
            <a:pPr algn="just">
              <a:lnSpc>
                <a:spcPts val="3776"/>
              </a:lnSpc>
              <a:spcBef>
                <a:spcPct val="0"/>
              </a:spcBef>
            </a:pPr>
            <a:r>
              <a:rPr lang="en-US" sz="2697">
                <a:solidFill>
                  <a:srgbClr val="000000"/>
                </a:solidFill>
                <a:latin typeface="Canva Sans"/>
                <a:ea typeface="Canva Sans"/>
                <a:cs typeface="Canva Sans"/>
                <a:sym typeface="Canva Sans"/>
              </a:rPr>
              <a:t>There are always benefits to cooperating across arts, geographies, or any boundaries</a:t>
            </a:r>
          </a:p>
        </p:txBody>
      </p:sp>
      <p:sp>
        <p:nvSpPr>
          <p:cNvPr name="TextBox 4" id="4"/>
          <p:cNvSpPr txBox="true"/>
          <p:nvPr/>
        </p:nvSpPr>
        <p:spPr>
          <a:xfrm rot="0">
            <a:off x="12761303" y="933450"/>
            <a:ext cx="4497997" cy="3641730"/>
          </a:xfrm>
          <a:prstGeom prst="rect">
            <a:avLst/>
          </a:prstGeom>
        </p:spPr>
        <p:txBody>
          <a:bodyPr anchor="t" rtlCol="false" tIns="0" lIns="0" bIns="0" rIns="0">
            <a:spAutoFit/>
          </a:bodyPr>
          <a:lstStyle/>
          <a:p>
            <a:pPr algn="just">
              <a:lnSpc>
                <a:spcPts val="3612"/>
              </a:lnSpc>
            </a:pPr>
            <a:r>
              <a:rPr lang="en-US" sz="2216">
                <a:solidFill>
                  <a:srgbClr val="000000"/>
                </a:solidFill>
                <a:latin typeface="Canva Sans"/>
                <a:ea typeface="Canva Sans"/>
                <a:cs typeface="Canva Sans"/>
                <a:sym typeface="Canva Sans"/>
              </a:rPr>
              <a:t>each industry, discipline, cultural perspective has terminology and each term turns into a #keyword. Better use of keywords makes you more competitive than your competition. Funding or even Advertising your work requires proper use of keywords.</a:t>
            </a:r>
          </a:p>
        </p:txBody>
      </p:sp>
      <p:sp>
        <p:nvSpPr>
          <p:cNvPr name="TextBox 5" id="5"/>
          <p:cNvSpPr txBox="true"/>
          <p:nvPr/>
        </p:nvSpPr>
        <p:spPr>
          <a:xfrm rot="0">
            <a:off x="1028700" y="933450"/>
            <a:ext cx="10980729" cy="854479"/>
          </a:xfrm>
          <a:prstGeom prst="rect">
            <a:avLst/>
          </a:prstGeom>
        </p:spPr>
        <p:txBody>
          <a:bodyPr anchor="t" rtlCol="false" tIns="0" lIns="0" bIns="0" rIns="0">
            <a:spAutoFit/>
          </a:bodyPr>
          <a:lstStyle/>
          <a:p>
            <a:pPr algn="just">
              <a:lnSpc>
                <a:spcPts val="6977"/>
              </a:lnSpc>
              <a:spcBef>
                <a:spcPct val="0"/>
              </a:spcBef>
            </a:pPr>
            <a:r>
              <a:rPr lang="en-US" sz="4983">
                <a:solidFill>
                  <a:srgbClr val="000000"/>
                </a:solidFill>
                <a:latin typeface="Canva Sans"/>
                <a:ea typeface="Canva Sans"/>
                <a:cs typeface="Canva Sans"/>
                <a:sym typeface="Canva Sans"/>
              </a:rPr>
              <a:t>Multi Disciplinary is Multi Appeal</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658726" y="5551898"/>
            <a:ext cx="4334614" cy="2877100"/>
          </a:xfrm>
          <a:custGeom>
            <a:avLst/>
            <a:gdLst/>
            <a:ahLst/>
            <a:cxnLst/>
            <a:rect r="r" b="b" t="t" l="l"/>
            <a:pathLst>
              <a:path h="2877100" w="4334614">
                <a:moveTo>
                  <a:pt x="0" y="0"/>
                </a:moveTo>
                <a:lnTo>
                  <a:pt x="4334614" y="0"/>
                </a:lnTo>
                <a:lnTo>
                  <a:pt x="4334614" y="2877100"/>
                </a:lnTo>
                <a:lnTo>
                  <a:pt x="0" y="2877100"/>
                </a:lnTo>
                <a:lnTo>
                  <a:pt x="0" y="0"/>
                </a:lnTo>
                <a:close/>
              </a:path>
            </a:pathLst>
          </a:custGeom>
          <a:blipFill>
            <a:blip r:embed="rId2"/>
            <a:stretch>
              <a:fillRect l="0" t="0" r="0" b="0"/>
            </a:stretch>
          </a:blipFill>
        </p:spPr>
      </p:sp>
      <p:sp>
        <p:nvSpPr>
          <p:cNvPr name="Freeform 3" id="3"/>
          <p:cNvSpPr/>
          <p:nvPr/>
        </p:nvSpPr>
        <p:spPr>
          <a:xfrm flipH="false" flipV="false" rot="0">
            <a:off x="1762154" y="1526160"/>
            <a:ext cx="5177128" cy="6902838"/>
          </a:xfrm>
          <a:custGeom>
            <a:avLst/>
            <a:gdLst/>
            <a:ahLst/>
            <a:cxnLst/>
            <a:rect r="r" b="b" t="t" l="l"/>
            <a:pathLst>
              <a:path h="6902838" w="5177128">
                <a:moveTo>
                  <a:pt x="0" y="0"/>
                </a:moveTo>
                <a:lnTo>
                  <a:pt x="5177128" y="0"/>
                </a:lnTo>
                <a:lnTo>
                  <a:pt x="5177128" y="6902838"/>
                </a:lnTo>
                <a:lnTo>
                  <a:pt x="0" y="6902838"/>
                </a:lnTo>
                <a:lnTo>
                  <a:pt x="0" y="0"/>
                </a:lnTo>
                <a:close/>
              </a:path>
            </a:pathLst>
          </a:custGeom>
          <a:blipFill>
            <a:blip r:embed="rId3"/>
            <a:stretch>
              <a:fillRect l="0" t="0" r="0" b="0"/>
            </a:stretch>
          </a:blipFill>
        </p:spPr>
      </p:sp>
      <p:sp>
        <p:nvSpPr>
          <p:cNvPr name="TextBox 4" id="4"/>
          <p:cNvSpPr txBox="true"/>
          <p:nvPr/>
        </p:nvSpPr>
        <p:spPr>
          <a:xfrm rot="0">
            <a:off x="7903284" y="1217364"/>
            <a:ext cx="8263774" cy="3761439"/>
          </a:xfrm>
          <a:prstGeom prst="rect">
            <a:avLst/>
          </a:prstGeom>
        </p:spPr>
        <p:txBody>
          <a:bodyPr anchor="t" rtlCol="false" tIns="0" lIns="0" bIns="0" rIns="0">
            <a:spAutoFit/>
          </a:bodyPr>
          <a:lstStyle/>
          <a:p>
            <a:pPr algn="just">
              <a:lnSpc>
                <a:spcPts val="10020"/>
              </a:lnSpc>
            </a:pPr>
            <a:r>
              <a:rPr lang="en-US" sz="7157" b="true">
                <a:solidFill>
                  <a:srgbClr val="000000"/>
                </a:solidFill>
                <a:latin typeface="Sumana Bold"/>
                <a:ea typeface="Sumana Bold"/>
                <a:cs typeface="Sumana Bold"/>
                <a:sym typeface="Sumana Bold"/>
              </a:rPr>
              <a:t>“i am not a wall that divides; i am a crack in that wall”</a:t>
            </a:r>
          </a:p>
        </p:txBody>
      </p:sp>
      <p:sp>
        <p:nvSpPr>
          <p:cNvPr name="TextBox 5" id="5"/>
          <p:cNvSpPr txBox="true"/>
          <p:nvPr/>
        </p:nvSpPr>
        <p:spPr>
          <a:xfrm rot="0">
            <a:off x="8020352" y="5504273"/>
            <a:ext cx="2934317" cy="430721"/>
          </a:xfrm>
          <a:prstGeom prst="rect">
            <a:avLst/>
          </a:prstGeom>
        </p:spPr>
        <p:txBody>
          <a:bodyPr anchor="t" rtlCol="false" tIns="0" lIns="0" bIns="0" rIns="0">
            <a:spAutoFit/>
          </a:bodyPr>
          <a:lstStyle/>
          <a:p>
            <a:pPr algn="just">
              <a:lnSpc>
                <a:spcPts val="3558"/>
              </a:lnSpc>
            </a:pPr>
            <a:r>
              <a:rPr lang="en-US" b="true" sz="2541" u="sng">
                <a:solidFill>
                  <a:srgbClr val="000000"/>
                </a:solidFill>
                <a:latin typeface="Canva Sans Bold"/>
                <a:ea typeface="Canva Sans Bold"/>
                <a:cs typeface="Canva Sans Bold"/>
                <a:sym typeface="Canva Sans Bold"/>
                <a:hlinkClick r:id="rId4" tooltip="https://en.wikipedia.org/wiki/Kamla_Bhasin"/>
              </a:rPr>
              <a:t>--Kamla Bhasin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331260" y="698341"/>
            <a:ext cx="3928040" cy="4997241"/>
          </a:xfrm>
          <a:custGeom>
            <a:avLst/>
            <a:gdLst/>
            <a:ahLst/>
            <a:cxnLst/>
            <a:rect r="r" b="b" t="t" l="l"/>
            <a:pathLst>
              <a:path h="4997241" w="3928040">
                <a:moveTo>
                  <a:pt x="0" y="0"/>
                </a:moveTo>
                <a:lnTo>
                  <a:pt x="3928040" y="0"/>
                </a:lnTo>
                <a:lnTo>
                  <a:pt x="3928040" y="4997241"/>
                </a:lnTo>
                <a:lnTo>
                  <a:pt x="0" y="4997241"/>
                </a:lnTo>
                <a:lnTo>
                  <a:pt x="0" y="0"/>
                </a:lnTo>
                <a:close/>
              </a:path>
            </a:pathLst>
          </a:custGeom>
          <a:blipFill>
            <a:blip r:embed="rId2"/>
            <a:stretch>
              <a:fillRect l="-8639" t="0" r="-25148" b="0"/>
            </a:stretch>
          </a:blipFill>
        </p:spPr>
      </p:sp>
      <p:sp>
        <p:nvSpPr>
          <p:cNvPr name="Freeform 3" id="3"/>
          <p:cNvSpPr/>
          <p:nvPr/>
        </p:nvSpPr>
        <p:spPr>
          <a:xfrm flipH="false" flipV="false" rot="0">
            <a:off x="776986" y="698341"/>
            <a:ext cx="5138971" cy="3854228"/>
          </a:xfrm>
          <a:custGeom>
            <a:avLst/>
            <a:gdLst/>
            <a:ahLst/>
            <a:cxnLst/>
            <a:rect r="r" b="b" t="t" l="l"/>
            <a:pathLst>
              <a:path h="3854228" w="5138971">
                <a:moveTo>
                  <a:pt x="0" y="0"/>
                </a:moveTo>
                <a:lnTo>
                  <a:pt x="5138971" y="0"/>
                </a:lnTo>
                <a:lnTo>
                  <a:pt x="5138971" y="3854228"/>
                </a:lnTo>
                <a:lnTo>
                  <a:pt x="0" y="3854228"/>
                </a:lnTo>
                <a:lnTo>
                  <a:pt x="0" y="0"/>
                </a:lnTo>
                <a:close/>
              </a:path>
            </a:pathLst>
          </a:custGeom>
          <a:blipFill>
            <a:blip r:embed="rId3"/>
            <a:stretch>
              <a:fillRect l="0" t="0" r="0" b="0"/>
            </a:stretch>
          </a:blipFill>
        </p:spPr>
      </p:sp>
      <p:sp>
        <p:nvSpPr>
          <p:cNvPr name="Freeform 4" id="4"/>
          <p:cNvSpPr/>
          <p:nvPr/>
        </p:nvSpPr>
        <p:spPr>
          <a:xfrm flipH="false" flipV="false" rot="0">
            <a:off x="776986" y="5317058"/>
            <a:ext cx="3697928" cy="2076030"/>
          </a:xfrm>
          <a:custGeom>
            <a:avLst/>
            <a:gdLst/>
            <a:ahLst/>
            <a:cxnLst/>
            <a:rect r="r" b="b" t="t" l="l"/>
            <a:pathLst>
              <a:path h="2076030" w="3697928">
                <a:moveTo>
                  <a:pt x="0" y="0"/>
                </a:moveTo>
                <a:lnTo>
                  <a:pt x="3697928" y="0"/>
                </a:lnTo>
                <a:lnTo>
                  <a:pt x="3697928" y="2076029"/>
                </a:lnTo>
                <a:lnTo>
                  <a:pt x="0" y="2076029"/>
                </a:lnTo>
                <a:lnTo>
                  <a:pt x="0" y="0"/>
                </a:lnTo>
                <a:close/>
              </a:path>
            </a:pathLst>
          </a:custGeom>
          <a:blipFill>
            <a:blip r:embed="rId4"/>
            <a:stretch>
              <a:fillRect l="0" t="0" r="0" b="0"/>
            </a:stretch>
          </a:blipFill>
        </p:spPr>
      </p:sp>
      <p:sp>
        <p:nvSpPr>
          <p:cNvPr name="Freeform 5" id="5"/>
          <p:cNvSpPr/>
          <p:nvPr/>
        </p:nvSpPr>
        <p:spPr>
          <a:xfrm flipH="false" flipV="false" rot="0">
            <a:off x="4954403" y="7701543"/>
            <a:ext cx="6257509" cy="2281383"/>
          </a:xfrm>
          <a:custGeom>
            <a:avLst/>
            <a:gdLst/>
            <a:ahLst/>
            <a:cxnLst/>
            <a:rect r="r" b="b" t="t" l="l"/>
            <a:pathLst>
              <a:path h="2281383" w="6257509">
                <a:moveTo>
                  <a:pt x="0" y="0"/>
                </a:moveTo>
                <a:lnTo>
                  <a:pt x="6257509" y="0"/>
                </a:lnTo>
                <a:lnTo>
                  <a:pt x="6257509" y="2281383"/>
                </a:lnTo>
                <a:lnTo>
                  <a:pt x="0" y="2281383"/>
                </a:lnTo>
                <a:lnTo>
                  <a:pt x="0" y="0"/>
                </a:lnTo>
                <a:close/>
              </a:path>
            </a:pathLst>
          </a:custGeom>
          <a:blipFill>
            <a:blip r:embed="rId5"/>
            <a:stretch>
              <a:fillRect l="0" t="0" r="0" b="0"/>
            </a:stretch>
          </a:blipFill>
        </p:spPr>
      </p:sp>
      <p:sp>
        <p:nvSpPr>
          <p:cNvPr name="Freeform 6" id="6"/>
          <p:cNvSpPr/>
          <p:nvPr/>
        </p:nvSpPr>
        <p:spPr>
          <a:xfrm flipH="false" flipV="false" rot="0">
            <a:off x="4954403" y="5317058"/>
            <a:ext cx="2493044" cy="1869783"/>
          </a:xfrm>
          <a:custGeom>
            <a:avLst/>
            <a:gdLst/>
            <a:ahLst/>
            <a:cxnLst/>
            <a:rect r="r" b="b" t="t" l="l"/>
            <a:pathLst>
              <a:path h="1869783" w="2493044">
                <a:moveTo>
                  <a:pt x="0" y="0"/>
                </a:moveTo>
                <a:lnTo>
                  <a:pt x="2493044" y="0"/>
                </a:lnTo>
                <a:lnTo>
                  <a:pt x="2493044" y="1869783"/>
                </a:lnTo>
                <a:lnTo>
                  <a:pt x="0" y="1869783"/>
                </a:lnTo>
                <a:lnTo>
                  <a:pt x="0" y="0"/>
                </a:lnTo>
                <a:close/>
              </a:path>
            </a:pathLst>
          </a:custGeom>
          <a:blipFill>
            <a:blip r:embed="rId6"/>
            <a:stretch>
              <a:fillRect l="0" t="-38888" r="0" b="-38888"/>
            </a:stretch>
          </a:blipFill>
        </p:spPr>
      </p:sp>
      <p:sp>
        <p:nvSpPr>
          <p:cNvPr name="Freeform 7" id="7"/>
          <p:cNvSpPr/>
          <p:nvPr/>
        </p:nvSpPr>
        <p:spPr>
          <a:xfrm flipH="false" flipV="false" rot="5400000">
            <a:off x="1507481" y="6993271"/>
            <a:ext cx="2236937" cy="3697928"/>
          </a:xfrm>
          <a:custGeom>
            <a:avLst/>
            <a:gdLst/>
            <a:ahLst/>
            <a:cxnLst/>
            <a:rect r="r" b="b" t="t" l="l"/>
            <a:pathLst>
              <a:path h="3697928" w="2236937">
                <a:moveTo>
                  <a:pt x="0" y="0"/>
                </a:moveTo>
                <a:lnTo>
                  <a:pt x="2236938" y="0"/>
                </a:lnTo>
                <a:lnTo>
                  <a:pt x="2236938" y="3697928"/>
                </a:lnTo>
                <a:lnTo>
                  <a:pt x="0" y="3697928"/>
                </a:lnTo>
                <a:lnTo>
                  <a:pt x="0" y="0"/>
                </a:lnTo>
                <a:close/>
              </a:path>
            </a:pathLst>
          </a:custGeom>
          <a:blipFill>
            <a:blip r:embed="rId7"/>
            <a:stretch>
              <a:fillRect l="-19909" t="-9858" r="-16297" b="0"/>
            </a:stretch>
          </a:blipFill>
        </p:spPr>
      </p:sp>
      <p:sp>
        <p:nvSpPr>
          <p:cNvPr name="Freeform 8" id="8"/>
          <p:cNvSpPr/>
          <p:nvPr/>
        </p:nvSpPr>
        <p:spPr>
          <a:xfrm flipH="false" flipV="false" rot="0">
            <a:off x="8083157" y="4552569"/>
            <a:ext cx="4039703" cy="2793554"/>
          </a:xfrm>
          <a:custGeom>
            <a:avLst/>
            <a:gdLst/>
            <a:ahLst/>
            <a:cxnLst/>
            <a:rect r="r" b="b" t="t" l="l"/>
            <a:pathLst>
              <a:path h="2793554" w="4039703">
                <a:moveTo>
                  <a:pt x="0" y="0"/>
                </a:moveTo>
                <a:lnTo>
                  <a:pt x="4039703" y="0"/>
                </a:lnTo>
                <a:lnTo>
                  <a:pt x="4039703" y="2793554"/>
                </a:lnTo>
                <a:lnTo>
                  <a:pt x="0" y="2793554"/>
                </a:lnTo>
                <a:lnTo>
                  <a:pt x="0" y="0"/>
                </a:lnTo>
                <a:close/>
              </a:path>
            </a:pathLst>
          </a:custGeom>
          <a:blipFill>
            <a:blip r:embed="rId8"/>
            <a:stretch>
              <a:fillRect l="0" t="-8456" r="0" b="0"/>
            </a:stretch>
          </a:blipFill>
        </p:spPr>
      </p:sp>
      <p:sp>
        <p:nvSpPr>
          <p:cNvPr name="Freeform 9" id="9"/>
          <p:cNvSpPr/>
          <p:nvPr/>
        </p:nvSpPr>
        <p:spPr>
          <a:xfrm flipH="false" flipV="false" rot="0">
            <a:off x="12834386" y="6703615"/>
            <a:ext cx="4921788" cy="3279311"/>
          </a:xfrm>
          <a:custGeom>
            <a:avLst/>
            <a:gdLst/>
            <a:ahLst/>
            <a:cxnLst/>
            <a:rect r="r" b="b" t="t" l="l"/>
            <a:pathLst>
              <a:path h="3279311" w="4921788">
                <a:moveTo>
                  <a:pt x="0" y="0"/>
                </a:moveTo>
                <a:lnTo>
                  <a:pt x="4921788" y="0"/>
                </a:lnTo>
                <a:lnTo>
                  <a:pt x="4921788" y="3279311"/>
                </a:lnTo>
                <a:lnTo>
                  <a:pt x="0" y="3279311"/>
                </a:lnTo>
                <a:lnTo>
                  <a:pt x="0" y="0"/>
                </a:lnTo>
                <a:close/>
              </a:path>
            </a:pathLst>
          </a:custGeom>
          <a:blipFill>
            <a:blip r:embed="rId9"/>
            <a:stretch>
              <a:fillRect l="-3727" t="0" r="0" b="-16760"/>
            </a:stretch>
          </a:blipFill>
        </p:spPr>
      </p:sp>
      <p:sp>
        <p:nvSpPr>
          <p:cNvPr name="Freeform 10" id="10"/>
          <p:cNvSpPr/>
          <p:nvPr/>
        </p:nvSpPr>
        <p:spPr>
          <a:xfrm flipH="false" flipV="false" rot="0">
            <a:off x="11140015" y="7723766"/>
            <a:ext cx="1694370" cy="2259160"/>
          </a:xfrm>
          <a:custGeom>
            <a:avLst/>
            <a:gdLst/>
            <a:ahLst/>
            <a:cxnLst/>
            <a:rect r="r" b="b" t="t" l="l"/>
            <a:pathLst>
              <a:path h="2259160" w="1694370">
                <a:moveTo>
                  <a:pt x="0" y="0"/>
                </a:moveTo>
                <a:lnTo>
                  <a:pt x="1694371" y="0"/>
                </a:lnTo>
                <a:lnTo>
                  <a:pt x="1694371" y="2259160"/>
                </a:lnTo>
                <a:lnTo>
                  <a:pt x="0" y="2259160"/>
                </a:lnTo>
                <a:lnTo>
                  <a:pt x="0" y="0"/>
                </a:lnTo>
                <a:close/>
              </a:path>
            </a:pathLst>
          </a:custGeom>
          <a:blipFill>
            <a:blip r:embed="rId10"/>
            <a:stretch>
              <a:fillRect l="0" t="-16747" r="0" b="-16747"/>
            </a:stretch>
          </a:blipFill>
        </p:spPr>
      </p:sp>
      <p:grpSp>
        <p:nvGrpSpPr>
          <p:cNvPr name="Group 11" id="11"/>
          <p:cNvGrpSpPr/>
          <p:nvPr/>
        </p:nvGrpSpPr>
        <p:grpSpPr>
          <a:xfrm rot="0">
            <a:off x="6397820" y="888110"/>
            <a:ext cx="6447665" cy="3050330"/>
            <a:chOff x="0" y="0"/>
            <a:chExt cx="8596886" cy="4067107"/>
          </a:xfrm>
        </p:grpSpPr>
        <p:sp>
          <p:nvSpPr>
            <p:cNvPr name="TextBox 12" id="12"/>
            <p:cNvSpPr txBox="true"/>
            <p:nvPr/>
          </p:nvSpPr>
          <p:spPr>
            <a:xfrm rot="0">
              <a:off x="124327" y="-190500"/>
              <a:ext cx="8348232" cy="2139580"/>
            </a:xfrm>
            <a:prstGeom prst="rect">
              <a:avLst/>
            </a:prstGeom>
          </p:spPr>
          <p:txBody>
            <a:bodyPr anchor="t" rtlCol="false" tIns="0" lIns="0" bIns="0" rIns="0">
              <a:spAutoFit/>
            </a:bodyPr>
            <a:lstStyle/>
            <a:p>
              <a:pPr algn="ctr">
                <a:lnSpc>
                  <a:spcPts val="13470"/>
                </a:lnSpc>
                <a:spcBef>
                  <a:spcPct val="0"/>
                </a:spcBef>
              </a:pPr>
              <a:r>
                <a:rPr lang="en-US" sz="9621">
                  <a:solidFill>
                    <a:srgbClr val="0097B2"/>
                  </a:solidFill>
                  <a:latin typeface="Garamond"/>
                  <a:ea typeface="Garamond"/>
                  <a:cs typeface="Garamond"/>
                  <a:sym typeface="Garamond"/>
                </a:rPr>
                <a:t>about SuSeLi</a:t>
              </a:r>
            </a:p>
          </p:txBody>
        </p:sp>
        <p:sp>
          <p:nvSpPr>
            <p:cNvPr name="TextBox 13" id="13"/>
            <p:cNvSpPr txBox="true"/>
            <p:nvPr/>
          </p:nvSpPr>
          <p:spPr>
            <a:xfrm rot="0">
              <a:off x="0" y="1585237"/>
              <a:ext cx="8596886" cy="1101848"/>
            </a:xfrm>
            <a:prstGeom prst="rect">
              <a:avLst/>
            </a:prstGeom>
          </p:spPr>
          <p:txBody>
            <a:bodyPr anchor="t" rtlCol="false" tIns="0" lIns="0" bIns="0" rIns="0">
              <a:spAutoFit/>
            </a:bodyPr>
            <a:lstStyle/>
            <a:p>
              <a:pPr algn="ctr">
                <a:lnSpc>
                  <a:spcPts val="6890"/>
                </a:lnSpc>
                <a:spcBef>
                  <a:spcPct val="0"/>
                </a:spcBef>
              </a:pPr>
              <a:r>
                <a:rPr lang="en-US" sz="4922">
                  <a:solidFill>
                    <a:srgbClr val="0097B2"/>
                  </a:solidFill>
                  <a:latin typeface="Garamond"/>
                  <a:ea typeface="Garamond"/>
                  <a:cs typeface="Garamond"/>
                  <a:sym typeface="Garamond"/>
                </a:rPr>
                <a:t>natural textile home goods</a:t>
              </a:r>
            </a:p>
          </p:txBody>
        </p:sp>
        <p:sp>
          <p:nvSpPr>
            <p:cNvPr name="TextBox 14" id="14"/>
            <p:cNvSpPr txBox="true"/>
            <p:nvPr/>
          </p:nvSpPr>
          <p:spPr>
            <a:xfrm rot="0">
              <a:off x="1438472" y="2704129"/>
              <a:ext cx="5185373" cy="689511"/>
            </a:xfrm>
            <a:prstGeom prst="rect">
              <a:avLst/>
            </a:prstGeom>
          </p:spPr>
          <p:txBody>
            <a:bodyPr anchor="t" rtlCol="false" tIns="0" lIns="0" bIns="0" rIns="0">
              <a:spAutoFit/>
            </a:bodyPr>
            <a:lstStyle/>
            <a:p>
              <a:pPr algn="ctr">
                <a:lnSpc>
                  <a:spcPts val="4304"/>
                </a:lnSpc>
                <a:spcBef>
                  <a:spcPct val="0"/>
                </a:spcBef>
              </a:pPr>
              <a:r>
                <a:rPr lang="en-US" sz="3074">
                  <a:solidFill>
                    <a:srgbClr val="0097B2"/>
                  </a:solidFill>
                  <a:latin typeface="Garamond"/>
                  <a:ea typeface="Garamond"/>
                  <a:cs typeface="Garamond"/>
                  <a:sym typeface="Garamond"/>
                </a:rPr>
                <a:t>fairtrade rugs from Nepal</a:t>
              </a:r>
            </a:p>
          </p:txBody>
        </p:sp>
        <p:sp>
          <p:nvSpPr>
            <p:cNvPr name="TextBox 15" id="15"/>
            <p:cNvSpPr txBox="true"/>
            <p:nvPr/>
          </p:nvSpPr>
          <p:spPr>
            <a:xfrm rot="0">
              <a:off x="514445" y="3377596"/>
              <a:ext cx="7033428" cy="689511"/>
            </a:xfrm>
            <a:prstGeom prst="rect">
              <a:avLst/>
            </a:prstGeom>
          </p:spPr>
          <p:txBody>
            <a:bodyPr anchor="t" rtlCol="false" tIns="0" lIns="0" bIns="0" rIns="0">
              <a:spAutoFit/>
            </a:bodyPr>
            <a:lstStyle/>
            <a:p>
              <a:pPr algn="ctr">
                <a:lnSpc>
                  <a:spcPts val="4304"/>
                </a:lnSpc>
                <a:spcBef>
                  <a:spcPct val="0"/>
                </a:spcBef>
              </a:pPr>
              <a:r>
                <a:rPr lang="en-US" sz="3074">
                  <a:solidFill>
                    <a:srgbClr val="0097B2"/>
                  </a:solidFill>
                  <a:latin typeface="Garamond"/>
                  <a:ea typeface="Garamond"/>
                  <a:cs typeface="Garamond"/>
                  <a:sym typeface="Garamond"/>
                </a:rPr>
                <a:t>Oregon sustainable textile research</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47848" y="1028700"/>
            <a:ext cx="4294012" cy="7627178"/>
          </a:xfrm>
          <a:custGeom>
            <a:avLst/>
            <a:gdLst/>
            <a:ahLst/>
            <a:cxnLst/>
            <a:rect r="r" b="b" t="t" l="l"/>
            <a:pathLst>
              <a:path h="7627178" w="4294012">
                <a:moveTo>
                  <a:pt x="0" y="0"/>
                </a:moveTo>
                <a:lnTo>
                  <a:pt x="4294012" y="0"/>
                </a:lnTo>
                <a:lnTo>
                  <a:pt x="4294012" y="7627178"/>
                </a:lnTo>
                <a:lnTo>
                  <a:pt x="0" y="7627178"/>
                </a:lnTo>
                <a:lnTo>
                  <a:pt x="0" y="0"/>
                </a:lnTo>
                <a:close/>
              </a:path>
            </a:pathLst>
          </a:custGeom>
          <a:blipFill>
            <a:blip r:embed="rId2"/>
            <a:stretch>
              <a:fillRect l="0" t="0" r="0" b="0"/>
            </a:stretch>
          </a:blipFill>
        </p:spPr>
      </p:sp>
      <p:sp>
        <p:nvSpPr>
          <p:cNvPr name="Freeform 3" id="3"/>
          <p:cNvSpPr/>
          <p:nvPr/>
        </p:nvSpPr>
        <p:spPr>
          <a:xfrm flipH="false" flipV="true" rot="0">
            <a:off x="11216925" y="1045387"/>
            <a:ext cx="5921921" cy="7658191"/>
          </a:xfrm>
          <a:custGeom>
            <a:avLst/>
            <a:gdLst/>
            <a:ahLst/>
            <a:cxnLst/>
            <a:rect r="r" b="b" t="t" l="l"/>
            <a:pathLst>
              <a:path h="7658191" w="5921921">
                <a:moveTo>
                  <a:pt x="0" y="7658191"/>
                </a:moveTo>
                <a:lnTo>
                  <a:pt x="5921921" y="7658191"/>
                </a:lnTo>
                <a:lnTo>
                  <a:pt x="5921921" y="0"/>
                </a:lnTo>
                <a:lnTo>
                  <a:pt x="0" y="0"/>
                </a:lnTo>
                <a:lnTo>
                  <a:pt x="0" y="7658191"/>
                </a:lnTo>
                <a:close/>
              </a:path>
            </a:pathLst>
          </a:custGeom>
          <a:blipFill>
            <a:blip r:embed="rId3"/>
            <a:stretch>
              <a:fillRect l="-57554" t="-66468" r="-2490" b="-53357"/>
            </a:stretch>
          </a:blipFill>
        </p:spPr>
      </p:sp>
      <p:sp>
        <p:nvSpPr>
          <p:cNvPr name="Freeform 4" id="4"/>
          <p:cNvSpPr/>
          <p:nvPr/>
        </p:nvSpPr>
        <p:spPr>
          <a:xfrm flipH="false" flipV="false" rot="0">
            <a:off x="6388616" y="1028700"/>
            <a:ext cx="4294012" cy="7627178"/>
          </a:xfrm>
          <a:custGeom>
            <a:avLst/>
            <a:gdLst/>
            <a:ahLst/>
            <a:cxnLst/>
            <a:rect r="r" b="b" t="t" l="l"/>
            <a:pathLst>
              <a:path h="7627178" w="4294012">
                <a:moveTo>
                  <a:pt x="0" y="0"/>
                </a:moveTo>
                <a:lnTo>
                  <a:pt x="4294012" y="0"/>
                </a:lnTo>
                <a:lnTo>
                  <a:pt x="4294012" y="7627178"/>
                </a:lnTo>
                <a:lnTo>
                  <a:pt x="0" y="7627178"/>
                </a:lnTo>
                <a:lnTo>
                  <a:pt x="0" y="0"/>
                </a:lnTo>
                <a:close/>
              </a:path>
            </a:pathLst>
          </a:custGeom>
          <a:blipFill>
            <a:blip r:embed="rId4"/>
            <a:stretch>
              <a:fillRect l="0" t="0" r="0" b="0"/>
            </a:stretch>
          </a:blipFill>
        </p:spPr>
      </p:sp>
      <p:sp>
        <p:nvSpPr>
          <p:cNvPr name="TextBox 5" id="5"/>
          <p:cNvSpPr txBox="true"/>
          <p:nvPr/>
        </p:nvSpPr>
        <p:spPr>
          <a:xfrm rot="0">
            <a:off x="6735033" y="912037"/>
            <a:ext cx="3601178" cy="1150445"/>
          </a:xfrm>
          <a:prstGeom prst="rect">
            <a:avLst/>
          </a:prstGeom>
        </p:spPr>
        <p:txBody>
          <a:bodyPr anchor="t" rtlCol="false" tIns="0" lIns="0" bIns="0" rIns="0">
            <a:spAutoFit/>
          </a:bodyPr>
          <a:lstStyle/>
          <a:p>
            <a:pPr algn="ctr">
              <a:lnSpc>
                <a:spcPts val="9420"/>
              </a:lnSpc>
              <a:spcBef>
                <a:spcPct val="0"/>
              </a:spcBef>
            </a:pPr>
            <a:r>
              <a:rPr lang="en-US" sz="6729">
                <a:solidFill>
                  <a:srgbClr val="FFFFFF"/>
                </a:solidFill>
                <a:latin typeface="Canva Sans"/>
                <a:ea typeface="Canva Sans"/>
                <a:cs typeface="Canva Sans"/>
                <a:sym typeface="Canva Sans"/>
              </a:rPr>
              <a:t>S.C.o.B.Y.</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239254" y="7146176"/>
            <a:ext cx="2545877" cy="2239986"/>
          </a:xfrm>
          <a:custGeom>
            <a:avLst/>
            <a:gdLst/>
            <a:ahLst/>
            <a:cxnLst/>
            <a:rect r="r" b="b" t="t" l="l"/>
            <a:pathLst>
              <a:path h="2239986" w="2545877">
                <a:moveTo>
                  <a:pt x="0" y="0"/>
                </a:moveTo>
                <a:lnTo>
                  <a:pt x="2545877" y="0"/>
                </a:lnTo>
                <a:lnTo>
                  <a:pt x="2545877" y="2239986"/>
                </a:lnTo>
                <a:lnTo>
                  <a:pt x="0" y="2239986"/>
                </a:lnTo>
                <a:lnTo>
                  <a:pt x="0" y="0"/>
                </a:lnTo>
                <a:close/>
              </a:path>
            </a:pathLst>
          </a:custGeom>
          <a:blipFill>
            <a:blip r:embed="rId2"/>
            <a:stretch>
              <a:fillRect l="-30104" t="-4002" r="0" b="0"/>
            </a:stretch>
          </a:blipFill>
        </p:spPr>
      </p:sp>
      <p:sp>
        <p:nvSpPr>
          <p:cNvPr name="Freeform 3" id="3"/>
          <p:cNvSpPr/>
          <p:nvPr/>
        </p:nvSpPr>
        <p:spPr>
          <a:xfrm flipH="false" flipV="false" rot="0">
            <a:off x="8239254" y="3598398"/>
            <a:ext cx="2931393" cy="3090204"/>
          </a:xfrm>
          <a:custGeom>
            <a:avLst/>
            <a:gdLst/>
            <a:ahLst/>
            <a:cxnLst/>
            <a:rect r="r" b="b" t="t" l="l"/>
            <a:pathLst>
              <a:path h="3090204" w="2931393">
                <a:moveTo>
                  <a:pt x="0" y="0"/>
                </a:moveTo>
                <a:lnTo>
                  <a:pt x="2931393" y="0"/>
                </a:lnTo>
                <a:lnTo>
                  <a:pt x="2931393" y="3090204"/>
                </a:lnTo>
                <a:lnTo>
                  <a:pt x="0" y="3090204"/>
                </a:lnTo>
                <a:lnTo>
                  <a:pt x="0" y="0"/>
                </a:lnTo>
                <a:close/>
              </a:path>
            </a:pathLst>
          </a:custGeom>
          <a:blipFill>
            <a:blip r:embed="rId3"/>
            <a:stretch>
              <a:fillRect l="0" t="0" r="0" b="0"/>
            </a:stretch>
          </a:blipFill>
        </p:spPr>
      </p:sp>
      <p:sp>
        <p:nvSpPr>
          <p:cNvPr name="Freeform 4" id="4"/>
          <p:cNvSpPr/>
          <p:nvPr/>
        </p:nvSpPr>
        <p:spPr>
          <a:xfrm flipH="false" flipV="false" rot="0">
            <a:off x="8239254" y="1028700"/>
            <a:ext cx="3130017" cy="2310833"/>
          </a:xfrm>
          <a:custGeom>
            <a:avLst/>
            <a:gdLst/>
            <a:ahLst/>
            <a:cxnLst/>
            <a:rect r="r" b="b" t="t" l="l"/>
            <a:pathLst>
              <a:path h="2310833" w="3130017">
                <a:moveTo>
                  <a:pt x="0" y="0"/>
                </a:moveTo>
                <a:lnTo>
                  <a:pt x="3130017" y="0"/>
                </a:lnTo>
                <a:lnTo>
                  <a:pt x="3130017" y="2310833"/>
                </a:lnTo>
                <a:lnTo>
                  <a:pt x="0" y="2310833"/>
                </a:lnTo>
                <a:lnTo>
                  <a:pt x="0" y="0"/>
                </a:lnTo>
                <a:close/>
              </a:path>
            </a:pathLst>
          </a:custGeom>
          <a:blipFill>
            <a:blip r:embed="rId4"/>
            <a:stretch>
              <a:fillRect l="0" t="0" r="0" b="0"/>
            </a:stretch>
          </a:blipFill>
        </p:spPr>
      </p:sp>
      <p:sp>
        <p:nvSpPr>
          <p:cNvPr name="Freeform 5" id="5"/>
          <p:cNvSpPr/>
          <p:nvPr/>
        </p:nvSpPr>
        <p:spPr>
          <a:xfrm flipH="false" flipV="false" rot="0">
            <a:off x="11776569" y="3672218"/>
            <a:ext cx="5482731" cy="5586082"/>
          </a:xfrm>
          <a:custGeom>
            <a:avLst/>
            <a:gdLst/>
            <a:ahLst/>
            <a:cxnLst/>
            <a:rect r="r" b="b" t="t" l="l"/>
            <a:pathLst>
              <a:path h="5586082" w="5482731">
                <a:moveTo>
                  <a:pt x="0" y="0"/>
                </a:moveTo>
                <a:lnTo>
                  <a:pt x="5482731" y="0"/>
                </a:lnTo>
                <a:lnTo>
                  <a:pt x="5482731" y="5586082"/>
                </a:lnTo>
                <a:lnTo>
                  <a:pt x="0" y="5586082"/>
                </a:lnTo>
                <a:lnTo>
                  <a:pt x="0" y="0"/>
                </a:lnTo>
                <a:close/>
              </a:path>
            </a:pathLst>
          </a:custGeom>
          <a:blipFill>
            <a:blip r:embed="rId5"/>
            <a:stretch>
              <a:fillRect l="0" t="-1003" r="0" b="-1003"/>
            </a:stretch>
          </a:blipFill>
        </p:spPr>
      </p:sp>
      <p:sp>
        <p:nvSpPr>
          <p:cNvPr name="TextBox 6" id="6"/>
          <p:cNvSpPr txBox="true"/>
          <p:nvPr/>
        </p:nvSpPr>
        <p:spPr>
          <a:xfrm rot="0">
            <a:off x="1028700" y="2348002"/>
            <a:ext cx="6081673" cy="6910298"/>
          </a:xfrm>
          <a:prstGeom prst="rect">
            <a:avLst/>
          </a:prstGeom>
        </p:spPr>
        <p:txBody>
          <a:bodyPr anchor="t" rtlCol="false" tIns="0" lIns="0" bIns="0" rIns="0">
            <a:spAutoFit/>
          </a:bodyPr>
          <a:lstStyle/>
          <a:p>
            <a:pPr algn="just">
              <a:lnSpc>
                <a:spcPts val="3073"/>
              </a:lnSpc>
            </a:pPr>
            <a:r>
              <a:rPr lang="en-US" sz="2195">
                <a:solidFill>
                  <a:srgbClr val="000000"/>
                </a:solidFill>
                <a:latin typeface="Canva Sans"/>
                <a:ea typeface="Canva Sans"/>
                <a:cs typeface="Canva Sans"/>
                <a:sym typeface="Canva Sans"/>
              </a:rPr>
              <a:t>Kombucha is a mostly experienced as a non-alcoholic Fizzy Drink that is:</a:t>
            </a:r>
            <a:r>
              <a:rPr lang="en-US" sz="2195" b="true">
                <a:solidFill>
                  <a:srgbClr val="000000"/>
                </a:solidFill>
                <a:latin typeface="Canva Sans Bold"/>
                <a:ea typeface="Canva Sans Bold"/>
                <a:cs typeface="Canva Sans Bold"/>
                <a:sym typeface="Canva Sans Bold"/>
              </a:rPr>
              <a:t> Pressure Bottled Living Vinegar from Sucrose and Tea (</a:t>
            </a:r>
            <a:r>
              <a:rPr lang="en-US" b="true" sz="2195" i="true">
                <a:solidFill>
                  <a:srgbClr val="000000"/>
                </a:solidFill>
                <a:latin typeface="Canva Sans Bold Italics"/>
                <a:ea typeface="Canva Sans Bold Italics"/>
                <a:cs typeface="Canva Sans Bold Italics"/>
                <a:sym typeface="Canva Sans Bold Italics"/>
              </a:rPr>
              <a:t>Camelia sinensis)</a:t>
            </a:r>
            <a:r>
              <a:rPr lang="en-US" sz="2195" b="true">
                <a:solidFill>
                  <a:srgbClr val="000000"/>
                </a:solidFill>
                <a:latin typeface="Canva Sans Bold"/>
                <a:ea typeface="Canva Sans Bold"/>
                <a:cs typeface="Canva Sans Bold"/>
                <a:sym typeface="Canva Sans Bold"/>
              </a:rPr>
              <a:t> Leaves</a:t>
            </a:r>
          </a:p>
          <a:p>
            <a:pPr algn="just">
              <a:lnSpc>
                <a:spcPts val="3073"/>
              </a:lnSpc>
            </a:pPr>
          </a:p>
          <a:p>
            <a:pPr algn="just">
              <a:lnSpc>
                <a:spcPts val="3073"/>
              </a:lnSpc>
            </a:pPr>
            <a:r>
              <a:rPr lang="en-US" sz="2195">
                <a:solidFill>
                  <a:srgbClr val="000000"/>
                </a:solidFill>
                <a:latin typeface="Canva Sans"/>
                <a:ea typeface="Canva Sans"/>
                <a:cs typeface="Canva Sans"/>
                <a:sym typeface="Canva Sans"/>
              </a:rPr>
              <a:t>S.C.o.B.Y.  is an acronym about multi-species cultural co-operation (biological symbiosis) : </a:t>
            </a:r>
            <a:r>
              <a:rPr lang="en-US" sz="2195" b="true">
                <a:solidFill>
                  <a:srgbClr val="000000"/>
                </a:solidFill>
                <a:latin typeface="Canva Sans Bold"/>
                <a:ea typeface="Canva Sans Bold"/>
                <a:cs typeface="Canva Sans Bold"/>
                <a:sym typeface="Canva Sans Bold"/>
              </a:rPr>
              <a:t>Symbiotic Culture of Bacteria and Yeast</a:t>
            </a:r>
          </a:p>
          <a:p>
            <a:pPr algn="just">
              <a:lnSpc>
                <a:spcPts val="3073"/>
              </a:lnSpc>
            </a:pPr>
          </a:p>
          <a:p>
            <a:pPr algn="just">
              <a:lnSpc>
                <a:spcPts val="3073"/>
              </a:lnSpc>
            </a:pPr>
            <a:r>
              <a:rPr lang="en-US" sz="2195" b="true">
                <a:solidFill>
                  <a:srgbClr val="000000"/>
                </a:solidFill>
                <a:latin typeface="Canva Sans Bold"/>
                <a:ea typeface="Canva Sans Bold"/>
                <a:cs typeface="Canva Sans Bold"/>
                <a:sym typeface="Canva Sans Bold"/>
              </a:rPr>
              <a:t>The Pellicle</a:t>
            </a:r>
            <a:r>
              <a:rPr lang="en-US" sz="2195">
                <a:solidFill>
                  <a:srgbClr val="000000"/>
                </a:solidFill>
                <a:latin typeface="Canva Sans"/>
                <a:ea typeface="Canva Sans"/>
                <a:cs typeface="Canva Sans"/>
                <a:sym typeface="Canva Sans"/>
              </a:rPr>
              <a:t> of the S.C.o.B.Y. is a Networking Opportunity for the micro-organisms like Bacteria and Yeast and macro-organisms like us here in class.</a:t>
            </a:r>
          </a:p>
          <a:p>
            <a:pPr algn="just">
              <a:lnSpc>
                <a:spcPts val="3073"/>
              </a:lnSpc>
            </a:pPr>
            <a:r>
              <a:rPr lang="en-US" sz="2195">
                <a:solidFill>
                  <a:srgbClr val="000000"/>
                </a:solidFill>
                <a:latin typeface="Canva Sans"/>
                <a:ea typeface="Canva Sans"/>
                <a:cs typeface="Canva Sans"/>
                <a:sym typeface="Canva Sans"/>
              </a:rPr>
              <a:t> </a:t>
            </a:r>
          </a:p>
          <a:p>
            <a:pPr algn="just">
              <a:lnSpc>
                <a:spcPts val="3073"/>
              </a:lnSpc>
              <a:spcBef>
                <a:spcPct val="0"/>
              </a:spcBef>
            </a:pPr>
            <a:r>
              <a:rPr lang="en-US" sz="2195">
                <a:solidFill>
                  <a:srgbClr val="000000"/>
                </a:solidFill>
                <a:latin typeface="Canva Sans"/>
                <a:ea typeface="Canva Sans"/>
                <a:cs typeface="Canva Sans"/>
                <a:sym typeface="Canva Sans"/>
              </a:rPr>
              <a:t>It has textile potential across industries, including fashion, agriculture, food packaging, and more. </a:t>
            </a:r>
            <a:r>
              <a:rPr lang="en-US" b="true" sz="2195">
                <a:solidFill>
                  <a:srgbClr val="000000"/>
                </a:solidFill>
                <a:latin typeface="Canva Sans Bold"/>
                <a:ea typeface="Canva Sans Bold"/>
                <a:cs typeface="Canva Sans Bold"/>
                <a:sym typeface="Canva Sans Bold"/>
              </a:rPr>
              <a:t>It is strong but rips in seams if not layered or cured properly.</a:t>
            </a:r>
          </a:p>
        </p:txBody>
      </p:sp>
      <p:sp>
        <p:nvSpPr>
          <p:cNvPr name="TextBox 7" id="7"/>
          <p:cNvSpPr txBox="true"/>
          <p:nvPr/>
        </p:nvSpPr>
        <p:spPr>
          <a:xfrm rot="0">
            <a:off x="1028700" y="806802"/>
            <a:ext cx="6081673" cy="687364"/>
          </a:xfrm>
          <a:prstGeom prst="rect">
            <a:avLst/>
          </a:prstGeom>
        </p:spPr>
        <p:txBody>
          <a:bodyPr anchor="t" rtlCol="false" tIns="0" lIns="0" bIns="0" rIns="0">
            <a:spAutoFit/>
          </a:bodyPr>
          <a:lstStyle/>
          <a:p>
            <a:pPr algn="ctr">
              <a:lnSpc>
                <a:spcPts val="5646"/>
              </a:lnSpc>
              <a:spcBef>
                <a:spcPct val="0"/>
              </a:spcBef>
            </a:pPr>
            <a:r>
              <a:rPr lang="en-US" sz="4033">
                <a:solidFill>
                  <a:srgbClr val="000000"/>
                </a:solidFill>
                <a:latin typeface="Canva Sans"/>
                <a:ea typeface="Canva Sans"/>
                <a:cs typeface="Canva Sans"/>
                <a:sym typeface="Canva Sans"/>
              </a:rPr>
              <a:t>Drink and Textile both!</a:t>
            </a:r>
          </a:p>
        </p:txBody>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8152162" y="847725"/>
            <a:ext cx="8996524" cy="1660251"/>
          </a:xfrm>
          <a:prstGeom prst="rect">
            <a:avLst/>
          </a:prstGeom>
        </p:spPr>
        <p:txBody>
          <a:bodyPr anchor="t" rtlCol="false" tIns="0" lIns="0" bIns="0" rIns="0">
            <a:spAutoFit/>
          </a:bodyPr>
          <a:lstStyle/>
          <a:p>
            <a:pPr algn="ctr">
              <a:lnSpc>
                <a:spcPts val="13657"/>
              </a:lnSpc>
            </a:pPr>
            <a:r>
              <a:rPr lang="en-US" b="true" sz="9755">
                <a:solidFill>
                  <a:srgbClr val="FFDE59"/>
                </a:solidFill>
                <a:latin typeface="Canva Sans Bold"/>
                <a:ea typeface="Canva Sans Bold"/>
                <a:cs typeface="Canva Sans Bold"/>
                <a:sym typeface="Canva Sans Bold"/>
              </a:rPr>
              <a:t>finding pellicle</a:t>
            </a:r>
          </a:p>
        </p:txBody>
      </p:sp>
      <p:grpSp>
        <p:nvGrpSpPr>
          <p:cNvPr name="Group 3" id="3"/>
          <p:cNvGrpSpPr/>
          <p:nvPr/>
        </p:nvGrpSpPr>
        <p:grpSpPr>
          <a:xfrm rot="0">
            <a:off x="1151165" y="3940134"/>
            <a:ext cx="16230600" cy="5162550"/>
            <a:chOff x="0" y="0"/>
            <a:chExt cx="21640800" cy="6883400"/>
          </a:xfrm>
        </p:grpSpPr>
        <p:sp>
          <p:nvSpPr>
            <p:cNvPr name="TextBox 4" id="4"/>
            <p:cNvSpPr txBox="true"/>
            <p:nvPr/>
          </p:nvSpPr>
          <p:spPr>
            <a:xfrm rot="0">
              <a:off x="0" y="-47625"/>
              <a:ext cx="21640800" cy="1297624"/>
            </a:xfrm>
            <a:prstGeom prst="rect">
              <a:avLst/>
            </a:prstGeom>
          </p:spPr>
          <p:txBody>
            <a:bodyPr anchor="t" rtlCol="false" tIns="0" lIns="0" bIns="0" rIns="0">
              <a:spAutoFit/>
            </a:bodyPr>
            <a:lstStyle/>
            <a:p>
              <a:pPr algn="just">
                <a:lnSpc>
                  <a:spcPts val="3979"/>
                </a:lnSpc>
                <a:spcBef>
                  <a:spcPct val="0"/>
                </a:spcBef>
              </a:pPr>
              <a:r>
                <a:rPr lang="en-US" sz="2842">
                  <a:solidFill>
                    <a:srgbClr val="935B38"/>
                  </a:solidFill>
                  <a:latin typeface="Canva Sans"/>
                  <a:ea typeface="Canva Sans"/>
                  <a:cs typeface="Canva Sans"/>
                  <a:sym typeface="Canva Sans"/>
                </a:rPr>
                <a:t>-brew it yourself: pellicle can be grown in any size tank, and it grows on the surface, to the size of the whole surface area</a:t>
              </a:r>
            </a:p>
          </p:txBody>
        </p:sp>
        <p:sp>
          <p:nvSpPr>
            <p:cNvPr name="TextBox 5" id="5"/>
            <p:cNvSpPr txBox="true"/>
            <p:nvPr/>
          </p:nvSpPr>
          <p:spPr>
            <a:xfrm rot="0">
              <a:off x="0" y="1925985"/>
              <a:ext cx="21640800" cy="620453"/>
            </a:xfrm>
            <a:prstGeom prst="rect">
              <a:avLst/>
            </a:prstGeom>
          </p:spPr>
          <p:txBody>
            <a:bodyPr anchor="t" rtlCol="false" tIns="0" lIns="0" bIns="0" rIns="0">
              <a:spAutoFit/>
            </a:bodyPr>
            <a:lstStyle/>
            <a:p>
              <a:pPr algn="just">
                <a:lnSpc>
                  <a:spcPts val="3979"/>
                </a:lnSpc>
                <a:spcBef>
                  <a:spcPct val="0"/>
                </a:spcBef>
              </a:pPr>
              <a:r>
                <a:rPr lang="en-US" sz="2842">
                  <a:solidFill>
                    <a:srgbClr val="5170FF"/>
                  </a:solidFill>
                  <a:latin typeface="Canva Sans"/>
                  <a:ea typeface="Canva Sans"/>
                  <a:cs typeface="Canva Sans"/>
                  <a:sym typeface="Canva Sans"/>
                </a:rPr>
                <a:t>-pick it up from a brewery </a:t>
              </a:r>
            </a:p>
          </p:txBody>
        </p:sp>
        <p:sp>
          <p:nvSpPr>
            <p:cNvPr name="TextBox 6" id="6"/>
            <p:cNvSpPr txBox="true"/>
            <p:nvPr/>
          </p:nvSpPr>
          <p:spPr>
            <a:xfrm rot="0">
              <a:off x="0" y="3221431"/>
              <a:ext cx="21640800" cy="624493"/>
            </a:xfrm>
            <a:prstGeom prst="rect">
              <a:avLst/>
            </a:prstGeom>
          </p:spPr>
          <p:txBody>
            <a:bodyPr anchor="t" rtlCol="false" tIns="0" lIns="0" bIns="0" rIns="0">
              <a:spAutoFit/>
            </a:bodyPr>
            <a:lstStyle/>
            <a:p>
              <a:pPr algn="just">
                <a:lnSpc>
                  <a:spcPts val="3979"/>
                </a:lnSpc>
                <a:spcBef>
                  <a:spcPct val="0"/>
                </a:spcBef>
              </a:pPr>
              <a:r>
                <a:rPr lang="en-US" sz="2842">
                  <a:solidFill>
                    <a:srgbClr val="7ED957"/>
                  </a:solidFill>
                  <a:latin typeface="Canva Sans"/>
                  <a:ea typeface="Canva Sans"/>
                  <a:cs typeface="Canva Sans"/>
                  <a:sym typeface="Canva Sans"/>
                </a:rPr>
                <a:t>-collect it from a group of friends who all brew</a:t>
              </a:r>
            </a:p>
          </p:txBody>
        </p:sp>
        <p:sp>
          <p:nvSpPr>
            <p:cNvPr name="TextBox 7" id="7"/>
            <p:cNvSpPr txBox="true"/>
            <p:nvPr/>
          </p:nvSpPr>
          <p:spPr>
            <a:xfrm rot="0">
              <a:off x="0" y="4319374"/>
              <a:ext cx="21640800" cy="2564027"/>
            </a:xfrm>
            <a:prstGeom prst="rect">
              <a:avLst/>
            </a:prstGeom>
          </p:spPr>
          <p:txBody>
            <a:bodyPr anchor="t" rtlCol="false" tIns="0" lIns="0" bIns="0" rIns="0">
              <a:spAutoFit/>
            </a:bodyPr>
            <a:lstStyle/>
            <a:p>
              <a:pPr algn="just">
                <a:lnSpc>
                  <a:spcPts val="7873"/>
                </a:lnSpc>
                <a:spcBef>
                  <a:spcPct val="0"/>
                </a:spcBef>
              </a:pPr>
              <a:r>
                <a:rPr lang="en-US" sz="5623">
                  <a:solidFill>
                    <a:srgbClr val="000000"/>
                  </a:solidFill>
                  <a:latin typeface="Canva Sans"/>
                  <a:ea typeface="Canva Sans"/>
                  <a:cs typeface="Canva Sans"/>
                  <a:sym typeface="Canva Sans"/>
                </a:rPr>
                <a:t>where have you experienced</a:t>
              </a:r>
              <a:r>
                <a:rPr lang="en-US" sz="5623">
                  <a:solidFill>
                    <a:srgbClr val="FF751F"/>
                  </a:solidFill>
                  <a:latin typeface="Canva Sans"/>
                  <a:ea typeface="Canva Sans"/>
                  <a:cs typeface="Canva Sans"/>
                  <a:sym typeface="Canva Sans"/>
                </a:rPr>
                <a:t> </a:t>
              </a:r>
              <a:r>
                <a:rPr lang="en-US" sz="5623">
                  <a:solidFill>
                    <a:srgbClr val="000000"/>
                  </a:solidFill>
                  <a:latin typeface="Canva Sans"/>
                  <a:ea typeface="Canva Sans"/>
                  <a:cs typeface="Canva Sans"/>
                  <a:sym typeface="Canva Sans"/>
                </a:rPr>
                <a:t>kombucha that you would be </a:t>
              </a:r>
              <a:r>
                <a:rPr lang="en-US" sz="5623">
                  <a:solidFill>
                    <a:srgbClr val="6A9798"/>
                  </a:solidFill>
                  <a:latin typeface="Canva Sans"/>
                  <a:ea typeface="Canva Sans"/>
                  <a:cs typeface="Canva Sans"/>
                  <a:sym typeface="Canva Sans"/>
                </a:rPr>
                <a:t>able </a:t>
              </a:r>
              <a:r>
                <a:rPr lang="en-US" sz="5623">
                  <a:solidFill>
                    <a:srgbClr val="000000"/>
                  </a:solidFill>
                  <a:latin typeface="Canva Sans"/>
                  <a:ea typeface="Canva Sans"/>
                  <a:cs typeface="Canva Sans"/>
                  <a:sym typeface="Canva Sans"/>
                </a:rPr>
                <a:t>to access it?</a:t>
              </a:r>
            </a:p>
          </p:txBody>
        </p:sp>
      </p:grpSp>
      <p:sp>
        <p:nvSpPr>
          <p:cNvPr name="TextBox 8" id="8"/>
          <p:cNvSpPr txBox="true"/>
          <p:nvPr/>
        </p:nvSpPr>
        <p:spPr>
          <a:xfrm rot="0">
            <a:off x="1151165" y="2548236"/>
            <a:ext cx="3881191" cy="665844"/>
          </a:xfrm>
          <a:prstGeom prst="rect">
            <a:avLst/>
          </a:prstGeom>
        </p:spPr>
        <p:txBody>
          <a:bodyPr anchor="t" rtlCol="false" tIns="0" lIns="0" bIns="0" rIns="0">
            <a:spAutoFit/>
          </a:bodyPr>
          <a:lstStyle/>
          <a:p>
            <a:pPr algn="ctr">
              <a:lnSpc>
                <a:spcPts val="5443"/>
              </a:lnSpc>
            </a:pPr>
            <a:r>
              <a:rPr lang="en-US" sz="3888" b="true">
                <a:solidFill>
                  <a:srgbClr val="000000"/>
                </a:solidFill>
                <a:latin typeface="Canva Sans Bold"/>
                <a:ea typeface="Canva Sans Bold"/>
                <a:cs typeface="Canva Sans Bold"/>
                <a:sym typeface="Canva Sans Bold"/>
              </a:rPr>
              <a:t>where and how?</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75993" y="215669"/>
            <a:ext cx="2310942" cy="1626063"/>
          </a:xfrm>
          <a:custGeom>
            <a:avLst/>
            <a:gdLst/>
            <a:ahLst/>
            <a:cxnLst/>
            <a:rect r="r" b="b" t="t" l="l"/>
            <a:pathLst>
              <a:path h="1626063" w="2310942">
                <a:moveTo>
                  <a:pt x="0" y="0"/>
                </a:moveTo>
                <a:lnTo>
                  <a:pt x="2310942" y="0"/>
                </a:lnTo>
                <a:lnTo>
                  <a:pt x="2310942" y="1626062"/>
                </a:lnTo>
                <a:lnTo>
                  <a:pt x="0" y="1626062"/>
                </a:lnTo>
                <a:lnTo>
                  <a:pt x="0" y="0"/>
                </a:lnTo>
                <a:close/>
              </a:path>
            </a:pathLst>
          </a:custGeom>
          <a:blipFill>
            <a:blip r:embed="rId2">
              <a:alphaModFix amt="31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49833" y="1841731"/>
            <a:ext cx="3383048" cy="1678265"/>
          </a:xfrm>
          <a:custGeom>
            <a:avLst/>
            <a:gdLst/>
            <a:ahLst/>
            <a:cxnLst/>
            <a:rect r="r" b="b" t="t" l="l"/>
            <a:pathLst>
              <a:path h="1678265" w="3383048">
                <a:moveTo>
                  <a:pt x="0" y="0"/>
                </a:moveTo>
                <a:lnTo>
                  <a:pt x="3383048" y="0"/>
                </a:lnTo>
                <a:lnTo>
                  <a:pt x="3383048" y="1678266"/>
                </a:lnTo>
                <a:lnTo>
                  <a:pt x="0" y="1678266"/>
                </a:lnTo>
                <a:lnTo>
                  <a:pt x="0" y="0"/>
                </a:lnTo>
                <a:close/>
              </a:path>
            </a:pathLst>
          </a:custGeom>
          <a:blipFill>
            <a:blip r:embed="rId4">
              <a:extLst>
                <a:ext uri="{96DAC541-7B7A-43D3-8B79-37D633B846F1}">
                  <asvg:svgBlip xmlns:asvg="http://schemas.microsoft.com/office/drawing/2016/SVG/main" r:embed="rId5"/>
                </a:ext>
              </a:extLst>
            </a:blip>
            <a:stretch>
              <a:fillRect l="0" t="-38173" r="0" b="0"/>
            </a:stretch>
          </a:blipFill>
        </p:spPr>
      </p:sp>
      <p:sp>
        <p:nvSpPr>
          <p:cNvPr name="Freeform 4" id="4"/>
          <p:cNvSpPr/>
          <p:nvPr/>
        </p:nvSpPr>
        <p:spPr>
          <a:xfrm flipH="false" flipV="false" rot="0">
            <a:off x="10160497" y="1208479"/>
            <a:ext cx="508905" cy="633252"/>
          </a:xfrm>
          <a:custGeom>
            <a:avLst/>
            <a:gdLst/>
            <a:ahLst/>
            <a:cxnLst/>
            <a:rect r="r" b="b" t="t" l="l"/>
            <a:pathLst>
              <a:path h="633252" w="508905">
                <a:moveTo>
                  <a:pt x="0" y="0"/>
                </a:moveTo>
                <a:lnTo>
                  <a:pt x="508905" y="0"/>
                </a:lnTo>
                <a:lnTo>
                  <a:pt x="508905" y="633252"/>
                </a:lnTo>
                <a:lnTo>
                  <a:pt x="0" y="633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8696964" y="1208479"/>
            <a:ext cx="508905" cy="633252"/>
          </a:xfrm>
          <a:custGeom>
            <a:avLst/>
            <a:gdLst/>
            <a:ahLst/>
            <a:cxnLst/>
            <a:rect r="r" b="b" t="t" l="l"/>
            <a:pathLst>
              <a:path h="633252" w="508905">
                <a:moveTo>
                  <a:pt x="0" y="0"/>
                </a:moveTo>
                <a:lnTo>
                  <a:pt x="508905" y="0"/>
                </a:lnTo>
                <a:lnTo>
                  <a:pt x="508905" y="633252"/>
                </a:lnTo>
                <a:lnTo>
                  <a:pt x="0" y="6332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true" flipV="false" rot="0">
            <a:off x="7781267" y="1612262"/>
            <a:ext cx="3891508" cy="2186320"/>
          </a:xfrm>
          <a:custGeom>
            <a:avLst/>
            <a:gdLst/>
            <a:ahLst/>
            <a:cxnLst/>
            <a:rect r="r" b="b" t="t" l="l"/>
            <a:pathLst>
              <a:path h="2186320" w="3891508">
                <a:moveTo>
                  <a:pt x="3891508" y="0"/>
                </a:moveTo>
                <a:lnTo>
                  <a:pt x="0" y="0"/>
                </a:lnTo>
                <a:lnTo>
                  <a:pt x="0" y="2186320"/>
                </a:lnTo>
                <a:lnTo>
                  <a:pt x="3891508" y="2186320"/>
                </a:lnTo>
                <a:lnTo>
                  <a:pt x="3891508"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7105445" y="2705422"/>
            <a:ext cx="565917" cy="565917"/>
          </a:xfrm>
          <a:custGeom>
            <a:avLst/>
            <a:gdLst/>
            <a:ahLst/>
            <a:cxnLst/>
            <a:rect r="r" b="b" t="t" l="l"/>
            <a:pathLst>
              <a:path h="565917" w="565917">
                <a:moveTo>
                  <a:pt x="0" y="0"/>
                </a:moveTo>
                <a:lnTo>
                  <a:pt x="565917" y="0"/>
                </a:lnTo>
                <a:lnTo>
                  <a:pt x="565917" y="565916"/>
                </a:lnTo>
                <a:lnTo>
                  <a:pt x="0" y="56591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12841900" y="2090331"/>
            <a:ext cx="1177760" cy="1047136"/>
          </a:xfrm>
          <a:custGeom>
            <a:avLst/>
            <a:gdLst/>
            <a:ahLst/>
            <a:cxnLst/>
            <a:rect r="r" b="b" t="t" l="l"/>
            <a:pathLst>
              <a:path h="1047136" w="1177760">
                <a:moveTo>
                  <a:pt x="0" y="0"/>
                </a:moveTo>
                <a:lnTo>
                  <a:pt x="1177760" y="0"/>
                </a:lnTo>
                <a:lnTo>
                  <a:pt x="1177760" y="1047136"/>
                </a:lnTo>
                <a:lnTo>
                  <a:pt x="0" y="104713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13892100" y="-257974"/>
            <a:ext cx="3458319" cy="3395441"/>
          </a:xfrm>
          <a:custGeom>
            <a:avLst/>
            <a:gdLst/>
            <a:ahLst/>
            <a:cxnLst/>
            <a:rect r="r" b="b" t="t" l="l"/>
            <a:pathLst>
              <a:path h="3395441" w="3458319">
                <a:moveTo>
                  <a:pt x="0" y="0"/>
                </a:moveTo>
                <a:lnTo>
                  <a:pt x="3458320" y="0"/>
                </a:lnTo>
                <a:lnTo>
                  <a:pt x="3458320" y="3395441"/>
                </a:lnTo>
                <a:lnTo>
                  <a:pt x="0" y="339544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p:cNvSpPr/>
          <p:nvPr/>
        </p:nvSpPr>
        <p:spPr>
          <a:xfrm flipH="false" flipV="false" rot="0">
            <a:off x="9361955" y="1208479"/>
            <a:ext cx="508905" cy="633252"/>
          </a:xfrm>
          <a:custGeom>
            <a:avLst/>
            <a:gdLst/>
            <a:ahLst/>
            <a:cxnLst/>
            <a:rect r="r" b="b" t="t" l="l"/>
            <a:pathLst>
              <a:path h="633252" w="508905">
                <a:moveTo>
                  <a:pt x="0" y="0"/>
                </a:moveTo>
                <a:lnTo>
                  <a:pt x="508904" y="0"/>
                </a:lnTo>
                <a:lnTo>
                  <a:pt x="508904" y="633252"/>
                </a:lnTo>
                <a:lnTo>
                  <a:pt x="0" y="63325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p:cNvSpPr/>
          <p:nvPr/>
        </p:nvSpPr>
        <p:spPr>
          <a:xfrm flipH="false" flipV="false" rot="0">
            <a:off x="5044046" y="2986541"/>
            <a:ext cx="521442" cy="648853"/>
          </a:xfrm>
          <a:custGeom>
            <a:avLst/>
            <a:gdLst/>
            <a:ahLst/>
            <a:cxnLst/>
            <a:rect r="r" b="b" t="t" l="l"/>
            <a:pathLst>
              <a:path h="648853" w="521442">
                <a:moveTo>
                  <a:pt x="0" y="0"/>
                </a:moveTo>
                <a:lnTo>
                  <a:pt x="521442" y="0"/>
                </a:lnTo>
                <a:lnTo>
                  <a:pt x="521442" y="648853"/>
                </a:lnTo>
                <a:lnTo>
                  <a:pt x="0" y="64885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2" id="12"/>
          <p:cNvSpPr/>
          <p:nvPr/>
        </p:nvSpPr>
        <p:spPr>
          <a:xfrm flipH="false" flipV="false" rot="0">
            <a:off x="4518132" y="2986541"/>
            <a:ext cx="521442" cy="648853"/>
          </a:xfrm>
          <a:custGeom>
            <a:avLst/>
            <a:gdLst/>
            <a:ahLst/>
            <a:cxnLst/>
            <a:rect r="r" b="b" t="t" l="l"/>
            <a:pathLst>
              <a:path h="648853" w="521442">
                <a:moveTo>
                  <a:pt x="0" y="0"/>
                </a:moveTo>
                <a:lnTo>
                  <a:pt x="521441" y="0"/>
                </a:lnTo>
                <a:lnTo>
                  <a:pt x="521441" y="648853"/>
                </a:lnTo>
                <a:lnTo>
                  <a:pt x="0" y="64885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false" flipV="false" rot="0">
            <a:off x="5565488" y="2337688"/>
            <a:ext cx="521442" cy="648853"/>
          </a:xfrm>
          <a:custGeom>
            <a:avLst/>
            <a:gdLst/>
            <a:ahLst/>
            <a:cxnLst/>
            <a:rect r="r" b="b" t="t" l="l"/>
            <a:pathLst>
              <a:path h="648853" w="521442">
                <a:moveTo>
                  <a:pt x="0" y="0"/>
                </a:moveTo>
                <a:lnTo>
                  <a:pt x="521442" y="0"/>
                </a:lnTo>
                <a:lnTo>
                  <a:pt x="521442" y="648853"/>
                </a:lnTo>
                <a:lnTo>
                  <a:pt x="0" y="648853"/>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4" id="14"/>
          <p:cNvSpPr/>
          <p:nvPr/>
        </p:nvSpPr>
        <p:spPr>
          <a:xfrm flipH="false" flipV="false" rot="0">
            <a:off x="5565488" y="2986541"/>
            <a:ext cx="521442" cy="648853"/>
          </a:xfrm>
          <a:custGeom>
            <a:avLst/>
            <a:gdLst/>
            <a:ahLst/>
            <a:cxnLst/>
            <a:rect r="r" b="b" t="t" l="l"/>
            <a:pathLst>
              <a:path h="648853" w="521442">
                <a:moveTo>
                  <a:pt x="0" y="0"/>
                </a:moveTo>
                <a:lnTo>
                  <a:pt x="521442" y="0"/>
                </a:lnTo>
                <a:lnTo>
                  <a:pt x="521442" y="648853"/>
                </a:lnTo>
                <a:lnTo>
                  <a:pt x="0" y="64885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15" id="15"/>
          <p:cNvSpPr txBox="true"/>
          <p:nvPr/>
        </p:nvSpPr>
        <p:spPr>
          <a:xfrm rot="0">
            <a:off x="1171220" y="5600391"/>
            <a:ext cx="16022816" cy="3605256"/>
          </a:xfrm>
          <a:prstGeom prst="rect">
            <a:avLst/>
          </a:prstGeom>
        </p:spPr>
        <p:txBody>
          <a:bodyPr anchor="t" rtlCol="false" tIns="0" lIns="0" bIns="0" rIns="0">
            <a:spAutoFit/>
          </a:bodyPr>
          <a:lstStyle/>
          <a:p>
            <a:pPr algn="just">
              <a:lnSpc>
                <a:spcPts val="2914"/>
              </a:lnSpc>
            </a:pPr>
            <a:r>
              <a:rPr lang="en-US" sz="2081" b="true">
                <a:solidFill>
                  <a:srgbClr val="6F2F0C"/>
                </a:solidFill>
                <a:latin typeface="Canva Sans Bold"/>
                <a:ea typeface="Canva Sans Bold"/>
                <a:cs typeface="Canva Sans Bold"/>
                <a:sym typeface="Canva Sans Bold"/>
              </a:rPr>
              <a:t>Reasonable Ask.  Ask the Right Person.  From the Right Business.  Keep Trying; Rejection is not personal.  </a:t>
            </a:r>
          </a:p>
          <a:p>
            <a:pPr algn="just">
              <a:lnSpc>
                <a:spcPts val="2914"/>
              </a:lnSpc>
            </a:pPr>
          </a:p>
          <a:p>
            <a:pPr algn="just">
              <a:lnSpc>
                <a:spcPts val="2914"/>
              </a:lnSpc>
            </a:pPr>
            <a:r>
              <a:rPr lang="en-US" sz="2081">
                <a:solidFill>
                  <a:srgbClr val="6F2F0C"/>
                </a:solidFill>
                <a:latin typeface="Canva Sans"/>
                <a:ea typeface="Canva Sans"/>
                <a:cs typeface="Canva Sans"/>
                <a:sym typeface="Canva Sans"/>
              </a:rPr>
              <a:t>Look clean and be polite and ask for a specific type of waste. Don’t ask to go through their garbage. </a:t>
            </a:r>
          </a:p>
          <a:p>
            <a:pPr algn="just">
              <a:lnSpc>
                <a:spcPts val="2914"/>
              </a:lnSpc>
            </a:pPr>
          </a:p>
          <a:p>
            <a:pPr algn="just">
              <a:lnSpc>
                <a:spcPts val="2914"/>
              </a:lnSpc>
            </a:pPr>
            <a:r>
              <a:rPr lang="en-US" sz="2081">
                <a:solidFill>
                  <a:srgbClr val="6F2F0C"/>
                </a:solidFill>
                <a:latin typeface="Canva Sans"/>
                <a:ea typeface="Canva Sans"/>
                <a:cs typeface="Canva Sans"/>
                <a:sym typeface="Canva Sans"/>
              </a:rPr>
              <a:t>If a staff member can help you reach the prime decision maker regarding waste pick up, you can usually get the waste</a:t>
            </a:r>
          </a:p>
          <a:p>
            <a:pPr algn="just">
              <a:lnSpc>
                <a:spcPts val="2914"/>
              </a:lnSpc>
            </a:pPr>
          </a:p>
          <a:p>
            <a:pPr algn="just">
              <a:lnSpc>
                <a:spcPts val="2914"/>
              </a:lnSpc>
            </a:pPr>
            <a:r>
              <a:rPr lang="en-US" sz="2081">
                <a:solidFill>
                  <a:srgbClr val="6F2F0C"/>
                </a:solidFill>
                <a:latin typeface="Canva Sans"/>
                <a:ea typeface="Canva Sans"/>
                <a:cs typeface="Canva Sans"/>
                <a:sym typeface="Canva Sans"/>
              </a:rPr>
              <a:t>This is relevant to all food makers of a certain business size. Go for a small or medium sized business to work with, because you can meet the decision makers.</a:t>
            </a:r>
          </a:p>
          <a:p>
            <a:pPr algn="just">
              <a:lnSpc>
                <a:spcPts val="2914"/>
              </a:lnSpc>
            </a:pPr>
          </a:p>
          <a:p>
            <a:pPr algn="just">
              <a:lnSpc>
                <a:spcPts val="2914"/>
              </a:lnSpc>
              <a:spcBef>
                <a:spcPct val="0"/>
              </a:spcBef>
            </a:pPr>
            <a:r>
              <a:rPr lang="en-US" sz="2081">
                <a:solidFill>
                  <a:srgbClr val="6F2F0C"/>
                </a:solidFill>
                <a:latin typeface="Canva Sans"/>
                <a:ea typeface="Canva Sans"/>
                <a:cs typeface="Canva Sans"/>
                <a:sym typeface="Canva Sans"/>
              </a:rPr>
              <a:t>Be flexible on the amount you can take, but be reasonable with yourself. start small.</a:t>
            </a:r>
          </a:p>
        </p:txBody>
      </p:sp>
      <p:sp>
        <p:nvSpPr>
          <p:cNvPr name="TextBox 16" id="16"/>
          <p:cNvSpPr txBox="true"/>
          <p:nvPr/>
        </p:nvSpPr>
        <p:spPr>
          <a:xfrm rot="0">
            <a:off x="1171220" y="4180470"/>
            <a:ext cx="7123323" cy="962721"/>
          </a:xfrm>
          <a:prstGeom prst="rect">
            <a:avLst/>
          </a:prstGeom>
        </p:spPr>
        <p:txBody>
          <a:bodyPr anchor="t" rtlCol="false" tIns="0" lIns="0" bIns="0" rIns="0">
            <a:spAutoFit/>
          </a:bodyPr>
          <a:lstStyle/>
          <a:p>
            <a:pPr algn="ctr">
              <a:lnSpc>
                <a:spcPts val="7835"/>
              </a:lnSpc>
            </a:pPr>
            <a:r>
              <a:rPr lang="en-US" sz="5596" b="true">
                <a:solidFill>
                  <a:srgbClr val="432832"/>
                </a:solidFill>
                <a:latin typeface="Canva Sans Bold"/>
                <a:ea typeface="Canva Sans Bold"/>
                <a:cs typeface="Canva Sans Bold"/>
                <a:sym typeface="Canva Sans Bold"/>
              </a:rPr>
              <a:t>where to find waste?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75993" y="215669"/>
            <a:ext cx="2310942" cy="1626063"/>
          </a:xfrm>
          <a:custGeom>
            <a:avLst/>
            <a:gdLst/>
            <a:ahLst/>
            <a:cxnLst/>
            <a:rect r="r" b="b" t="t" l="l"/>
            <a:pathLst>
              <a:path h="1626063" w="2310942">
                <a:moveTo>
                  <a:pt x="0" y="0"/>
                </a:moveTo>
                <a:lnTo>
                  <a:pt x="2310942" y="0"/>
                </a:lnTo>
                <a:lnTo>
                  <a:pt x="2310942" y="1626062"/>
                </a:lnTo>
                <a:lnTo>
                  <a:pt x="0" y="1626062"/>
                </a:lnTo>
                <a:lnTo>
                  <a:pt x="0" y="0"/>
                </a:lnTo>
                <a:close/>
              </a:path>
            </a:pathLst>
          </a:custGeom>
          <a:blipFill>
            <a:blip r:embed="rId2">
              <a:alphaModFix amt="31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32592" y="1866289"/>
            <a:ext cx="3383048" cy="1678265"/>
          </a:xfrm>
          <a:custGeom>
            <a:avLst/>
            <a:gdLst/>
            <a:ahLst/>
            <a:cxnLst/>
            <a:rect r="r" b="b" t="t" l="l"/>
            <a:pathLst>
              <a:path h="1678265" w="3383048">
                <a:moveTo>
                  <a:pt x="0" y="0"/>
                </a:moveTo>
                <a:lnTo>
                  <a:pt x="3383048" y="0"/>
                </a:lnTo>
                <a:lnTo>
                  <a:pt x="3383048" y="1678265"/>
                </a:lnTo>
                <a:lnTo>
                  <a:pt x="0" y="1678265"/>
                </a:lnTo>
                <a:lnTo>
                  <a:pt x="0" y="0"/>
                </a:lnTo>
                <a:close/>
              </a:path>
            </a:pathLst>
          </a:custGeom>
          <a:blipFill>
            <a:blip r:embed="rId4">
              <a:extLst>
                <a:ext uri="{96DAC541-7B7A-43D3-8B79-37D633B846F1}">
                  <asvg:svgBlip xmlns:asvg="http://schemas.microsoft.com/office/drawing/2016/SVG/main" r:embed="rId5"/>
                </a:ext>
              </a:extLst>
            </a:blip>
            <a:stretch>
              <a:fillRect l="0" t="-38173" r="0" b="0"/>
            </a:stretch>
          </a:blipFill>
        </p:spPr>
      </p:sp>
      <p:sp>
        <p:nvSpPr>
          <p:cNvPr name="Freeform 4" id="4"/>
          <p:cNvSpPr/>
          <p:nvPr/>
        </p:nvSpPr>
        <p:spPr>
          <a:xfrm flipH="false" flipV="false" rot="0">
            <a:off x="10160497" y="1208479"/>
            <a:ext cx="508905" cy="633252"/>
          </a:xfrm>
          <a:custGeom>
            <a:avLst/>
            <a:gdLst/>
            <a:ahLst/>
            <a:cxnLst/>
            <a:rect r="r" b="b" t="t" l="l"/>
            <a:pathLst>
              <a:path h="633252" w="508905">
                <a:moveTo>
                  <a:pt x="0" y="0"/>
                </a:moveTo>
                <a:lnTo>
                  <a:pt x="508905" y="0"/>
                </a:lnTo>
                <a:lnTo>
                  <a:pt x="508905" y="633252"/>
                </a:lnTo>
                <a:lnTo>
                  <a:pt x="0" y="633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8696964" y="1208479"/>
            <a:ext cx="508905" cy="633252"/>
          </a:xfrm>
          <a:custGeom>
            <a:avLst/>
            <a:gdLst/>
            <a:ahLst/>
            <a:cxnLst/>
            <a:rect r="r" b="b" t="t" l="l"/>
            <a:pathLst>
              <a:path h="633252" w="508905">
                <a:moveTo>
                  <a:pt x="0" y="0"/>
                </a:moveTo>
                <a:lnTo>
                  <a:pt x="508905" y="0"/>
                </a:lnTo>
                <a:lnTo>
                  <a:pt x="508905" y="633252"/>
                </a:lnTo>
                <a:lnTo>
                  <a:pt x="0" y="6332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true" flipV="false" rot="0">
            <a:off x="7781267" y="1612262"/>
            <a:ext cx="3891508" cy="2186320"/>
          </a:xfrm>
          <a:custGeom>
            <a:avLst/>
            <a:gdLst/>
            <a:ahLst/>
            <a:cxnLst/>
            <a:rect r="r" b="b" t="t" l="l"/>
            <a:pathLst>
              <a:path h="2186320" w="3891508">
                <a:moveTo>
                  <a:pt x="3891508" y="0"/>
                </a:moveTo>
                <a:lnTo>
                  <a:pt x="0" y="0"/>
                </a:lnTo>
                <a:lnTo>
                  <a:pt x="0" y="2186320"/>
                </a:lnTo>
                <a:lnTo>
                  <a:pt x="3891508" y="2186320"/>
                </a:lnTo>
                <a:lnTo>
                  <a:pt x="3891508"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7105445" y="2705422"/>
            <a:ext cx="565917" cy="565917"/>
          </a:xfrm>
          <a:custGeom>
            <a:avLst/>
            <a:gdLst/>
            <a:ahLst/>
            <a:cxnLst/>
            <a:rect r="r" b="b" t="t" l="l"/>
            <a:pathLst>
              <a:path h="565917" w="565917">
                <a:moveTo>
                  <a:pt x="0" y="0"/>
                </a:moveTo>
                <a:lnTo>
                  <a:pt x="565917" y="0"/>
                </a:lnTo>
                <a:lnTo>
                  <a:pt x="565917" y="565916"/>
                </a:lnTo>
                <a:lnTo>
                  <a:pt x="0" y="56591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12841900" y="2090331"/>
            <a:ext cx="1177760" cy="1047136"/>
          </a:xfrm>
          <a:custGeom>
            <a:avLst/>
            <a:gdLst/>
            <a:ahLst/>
            <a:cxnLst/>
            <a:rect r="r" b="b" t="t" l="l"/>
            <a:pathLst>
              <a:path h="1047136" w="1177760">
                <a:moveTo>
                  <a:pt x="0" y="0"/>
                </a:moveTo>
                <a:lnTo>
                  <a:pt x="1177760" y="0"/>
                </a:lnTo>
                <a:lnTo>
                  <a:pt x="1177760" y="1047136"/>
                </a:lnTo>
                <a:lnTo>
                  <a:pt x="0" y="104713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13892100" y="-257974"/>
            <a:ext cx="3458319" cy="3395441"/>
          </a:xfrm>
          <a:custGeom>
            <a:avLst/>
            <a:gdLst/>
            <a:ahLst/>
            <a:cxnLst/>
            <a:rect r="r" b="b" t="t" l="l"/>
            <a:pathLst>
              <a:path h="3395441" w="3458319">
                <a:moveTo>
                  <a:pt x="0" y="0"/>
                </a:moveTo>
                <a:lnTo>
                  <a:pt x="3458320" y="0"/>
                </a:lnTo>
                <a:lnTo>
                  <a:pt x="3458320" y="3395441"/>
                </a:lnTo>
                <a:lnTo>
                  <a:pt x="0" y="339544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p:cNvSpPr/>
          <p:nvPr/>
        </p:nvSpPr>
        <p:spPr>
          <a:xfrm flipH="false" flipV="false" rot="0">
            <a:off x="9472569" y="1208479"/>
            <a:ext cx="508905" cy="633252"/>
          </a:xfrm>
          <a:custGeom>
            <a:avLst/>
            <a:gdLst/>
            <a:ahLst/>
            <a:cxnLst/>
            <a:rect r="r" b="b" t="t" l="l"/>
            <a:pathLst>
              <a:path h="633252" w="508905">
                <a:moveTo>
                  <a:pt x="0" y="0"/>
                </a:moveTo>
                <a:lnTo>
                  <a:pt x="508905" y="0"/>
                </a:lnTo>
                <a:lnTo>
                  <a:pt x="508905" y="633252"/>
                </a:lnTo>
                <a:lnTo>
                  <a:pt x="0" y="63325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p:cNvSpPr/>
          <p:nvPr/>
        </p:nvSpPr>
        <p:spPr>
          <a:xfrm flipH="false" flipV="false" rot="0">
            <a:off x="4993393" y="2163673"/>
            <a:ext cx="568549" cy="707471"/>
          </a:xfrm>
          <a:custGeom>
            <a:avLst/>
            <a:gdLst/>
            <a:ahLst/>
            <a:cxnLst/>
            <a:rect r="r" b="b" t="t" l="l"/>
            <a:pathLst>
              <a:path h="707471" w="568549">
                <a:moveTo>
                  <a:pt x="0" y="0"/>
                </a:moveTo>
                <a:lnTo>
                  <a:pt x="568549" y="0"/>
                </a:lnTo>
                <a:lnTo>
                  <a:pt x="568549" y="707471"/>
                </a:lnTo>
                <a:lnTo>
                  <a:pt x="0" y="707471"/>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2" id="12"/>
          <p:cNvSpPr/>
          <p:nvPr/>
        </p:nvSpPr>
        <p:spPr>
          <a:xfrm flipH="false" flipV="false" rot="0">
            <a:off x="4412884" y="2163673"/>
            <a:ext cx="568549" cy="707471"/>
          </a:xfrm>
          <a:custGeom>
            <a:avLst/>
            <a:gdLst/>
            <a:ahLst/>
            <a:cxnLst/>
            <a:rect r="r" b="b" t="t" l="l"/>
            <a:pathLst>
              <a:path h="707471" w="568549">
                <a:moveTo>
                  <a:pt x="0" y="0"/>
                </a:moveTo>
                <a:lnTo>
                  <a:pt x="568549" y="0"/>
                </a:lnTo>
                <a:lnTo>
                  <a:pt x="568549" y="707471"/>
                </a:lnTo>
                <a:lnTo>
                  <a:pt x="0" y="70747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false" flipV="false" rot="0">
            <a:off x="4441094" y="2943295"/>
            <a:ext cx="560424" cy="697360"/>
          </a:xfrm>
          <a:custGeom>
            <a:avLst/>
            <a:gdLst/>
            <a:ahLst/>
            <a:cxnLst/>
            <a:rect r="r" b="b" t="t" l="l"/>
            <a:pathLst>
              <a:path h="697360" w="560424">
                <a:moveTo>
                  <a:pt x="0" y="0"/>
                </a:moveTo>
                <a:lnTo>
                  <a:pt x="560424" y="0"/>
                </a:lnTo>
                <a:lnTo>
                  <a:pt x="560424" y="697360"/>
                </a:lnTo>
                <a:lnTo>
                  <a:pt x="0" y="697360"/>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4" id="14"/>
          <p:cNvSpPr/>
          <p:nvPr/>
        </p:nvSpPr>
        <p:spPr>
          <a:xfrm flipH="false" flipV="false" rot="0">
            <a:off x="5001518" y="2939873"/>
            <a:ext cx="560424" cy="697360"/>
          </a:xfrm>
          <a:custGeom>
            <a:avLst/>
            <a:gdLst/>
            <a:ahLst/>
            <a:cxnLst/>
            <a:rect r="r" b="b" t="t" l="l"/>
            <a:pathLst>
              <a:path h="697360" w="560424">
                <a:moveTo>
                  <a:pt x="0" y="0"/>
                </a:moveTo>
                <a:lnTo>
                  <a:pt x="560424" y="0"/>
                </a:lnTo>
                <a:lnTo>
                  <a:pt x="560424" y="697360"/>
                </a:lnTo>
                <a:lnTo>
                  <a:pt x="0" y="697360"/>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15" id="15"/>
          <p:cNvSpPr txBox="true"/>
          <p:nvPr/>
        </p:nvSpPr>
        <p:spPr>
          <a:xfrm rot="0">
            <a:off x="1096955" y="5114925"/>
            <a:ext cx="16217828" cy="4382426"/>
          </a:xfrm>
          <a:prstGeom prst="rect">
            <a:avLst/>
          </a:prstGeom>
        </p:spPr>
        <p:txBody>
          <a:bodyPr anchor="t" rtlCol="false" tIns="0" lIns="0" bIns="0" rIns="0">
            <a:spAutoFit/>
          </a:bodyPr>
          <a:lstStyle/>
          <a:p>
            <a:pPr algn="just">
              <a:lnSpc>
                <a:spcPts val="2546"/>
              </a:lnSpc>
            </a:pPr>
            <a:r>
              <a:rPr lang="en-US" sz="1819" b="true">
                <a:solidFill>
                  <a:srgbClr val="6F2F0C"/>
                </a:solidFill>
                <a:latin typeface="Canva Sans Bold"/>
                <a:ea typeface="Canva Sans Bold"/>
                <a:cs typeface="Canva Sans Bold"/>
                <a:sym typeface="Canva Sans Bold"/>
              </a:rPr>
              <a:t>Reasonable Ask.  Ask the Right Person.  From the Right Business.  Keep Trying; Rejection is not personal.  </a:t>
            </a:r>
          </a:p>
          <a:p>
            <a:pPr algn="just">
              <a:lnSpc>
                <a:spcPts val="2546"/>
              </a:lnSpc>
            </a:pPr>
          </a:p>
          <a:p>
            <a:pPr algn="just">
              <a:lnSpc>
                <a:spcPts val="2546"/>
              </a:lnSpc>
            </a:pPr>
            <a:r>
              <a:rPr lang="en-US" sz="1819" b="true">
                <a:solidFill>
                  <a:srgbClr val="6F2F0C"/>
                </a:solidFill>
                <a:latin typeface="Canva Sans Bold"/>
                <a:ea typeface="Canva Sans Bold"/>
                <a:cs typeface="Canva Sans Bold"/>
                <a:sym typeface="Canva Sans Bold"/>
              </a:rPr>
              <a:t>In-Person </a:t>
            </a:r>
            <a:r>
              <a:rPr lang="en-US" sz="1819">
                <a:solidFill>
                  <a:srgbClr val="6F2F0C"/>
                </a:solidFill>
                <a:latin typeface="Canva Sans"/>
                <a:ea typeface="Canva Sans"/>
                <a:cs typeface="Canva Sans"/>
                <a:sym typeface="Canva Sans"/>
              </a:rPr>
              <a:t>sometimes you meet a manager or owner at a Pop Up or Event.  Let them know you’d like to ask them something and wait for their real customers to thin out into a natural sales lull. Stand to the side and don’t block their income. They will come and talk to you and you can ask them a brief question. They may ask you to call them or email them or text them to follow up. Say OK, look happy with what they have given you, and write to them within the next 48 hours for them to take you seriously.  </a:t>
            </a:r>
          </a:p>
          <a:p>
            <a:pPr algn="just">
              <a:lnSpc>
                <a:spcPts val="2546"/>
              </a:lnSpc>
            </a:pPr>
          </a:p>
          <a:p>
            <a:pPr algn="just">
              <a:lnSpc>
                <a:spcPts val="2546"/>
              </a:lnSpc>
            </a:pPr>
            <a:r>
              <a:rPr lang="en-US" sz="1819" b="true">
                <a:solidFill>
                  <a:srgbClr val="6F2F0C"/>
                </a:solidFill>
                <a:latin typeface="Canva Sans Bold"/>
                <a:ea typeface="Canva Sans Bold"/>
                <a:cs typeface="Canva Sans Bold"/>
                <a:sym typeface="Canva Sans Bold"/>
              </a:rPr>
              <a:t>Online </a:t>
            </a:r>
            <a:r>
              <a:rPr lang="en-US" sz="1819">
                <a:solidFill>
                  <a:srgbClr val="6F2F0C"/>
                </a:solidFill>
                <a:latin typeface="Canva Sans"/>
                <a:ea typeface="Canva Sans"/>
                <a:cs typeface="Canva Sans"/>
                <a:sym typeface="Canva Sans"/>
              </a:rPr>
              <a:t>through their Official Channels.  </a:t>
            </a:r>
          </a:p>
          <a:p>
            <a:pPr algn="just">
              <a:lnSpc>
                <a:spcPts val="2546"/>
              </a:lnSpc>
            </a:pPr>
          </a:p>
          <a:p>
            <a:pPr algn="just">
              <a:lnSpc>
                <a:spcPts val="2546"/>
              </a:lnSpc>
            </a:pPr>
            <a:r>
              <a:rPr lang="en-US" sz="1819" b="true">
                <a:solidFill>
                  <a:srgbClr val="6F2F0C"/>
                </a:solidFill>
                <a:latin typeface="Canva Sans Bold"/>
                <a:ea typeface="Canva Sans Bold"/>
                <a:cs typeface="Canva Sans Bold"/>
                <a:sym typeface="Canva Sans Bold"/>
              </a:rPr>
              <a:t>Their Website.</a:t>
            </a:r>
            <a:r>
              <a:rPr lang="en-US" sz="1819">
                <a:solidFill>
                  <a:srgbClr val="6F2F0C"/>
                </a:solidFill>
                <a:latin typeface="Canva Sans"/>
                <a:ea typeface="Canva Sans"/>
                <a:cs typeface="Canva Sans"/>
                <a:sym typeface="Canva Sans"/>
              </a:rPr>
              <a:t>  </a:t>
            </a:r>
          </a:p>
          <a:p>
            <a:pPr algn="just">
              <a:lnSpc>
                <a:spcPts val="2546"/>
              </a:lnSpc>
            </a:pPr>
          </a:p>
          <a:p>
            <a:pPr algn="just">
              <a:lnSpc>
                <a:spcPts val="2546"/>
              </a:lnSpc>
              <a:spcBef>
                <a:spcPct val="0"/>
              </a:spcBef>
            </a:pPr>
            <a:r>
              <a:rPr lang="en-US" b="true" sz="1819">
                <a:solidFill>
                  <a:srgbClr val="6F2F0C"/>
                </a:solidFill>
                <a:latin typeface="Canva Sans Bold"/>
                <a:ea typeface="Canva Sans Bold"/>
                <a:cs typeface="Canva Sans Bold"/>
                <a:sym typeface="Canva Sans Bold"/>
              </a:rPr>
              <a:t>On the Phone if their business takes calls</a:t>
            </a:r>
            <a:r>
              <a:rPr lang="en-US" sz="1819">
                <a:solidFill>
                  <a:srgbClr val="6F2F0C"/>
                </a:solidFill>
                <a:latin typeface="Canva Sans"/>
                <a:ea typeface="Canva Sans"/>
                <a:cs typeface="Canva Sans"/>
                <a:sym typeface="Canva Sans"/>
              </a:rPr>
              <a:t>. If they sound really super busy, you can say “you sound busy, I am not a customer, should I call back?”  The person who answers the phone might remember your voice later. Respecting the time of all the employees at the business, and especially phone answerers,</a:t>
            </a:r>
            <a:r>
              <a:rPr lang="en-US" sz="1819" i="true">
                <a:solidFill>
                  <a:srgbClr val="6F2F0C"/>
                </a:solidFill>
                <a:latin typeface="Canva Sans Italics"/>
                <a:ea typeface="Canva Sans Italics"/>
                <a:cs typeface="Canva Sans Italics"/>
                <a:sym typeface="Canva Sans Italics"/>
              </a:rPr>
              <a:t> works almost 100% of the time.</a:t>
            </a:r>
          </a:p>
        </p:txBody>
      </p:sp>
      <p:sp>
        <p:nvSpPr>
          <p:cNvPr name="TextBox 16" id="16"/>
          <p:cNvSpPr txBox="true"/>
          <p:nvPr/>
        </p:nvSpPr>
        <p:spPr>
          <a:xfrm rot="0">
            <a:off x="1028700" y="3750957"/>
            <a:ext cx="12841900" cy="962721"/>
          </a:xfrm>
          <a:prstGeom prst="rect">
            <a:avLst/>
          </a:prstGeom>
        </p:spPr>
        <p:txBody>
          <a:bodyPr anchor="t" rtlCol="false" tIns="0" lIns="0" bIns="0" rIns="0">
            <a:spAutoFit/>
          </a:bodyPr>
          <a:lstStyle/>
          <a:p>
            <a:pPr algn="l">
              <a:lnSpc>
                <a:spcPts val="7835"/>
              </a:lnSpc>
            </a:pPr>
            <a:r>
              <a:rPr lang="en-US" sz="5596" b="true">
                <a:solidFill>
                  <a:srgbClr val="432832"/>
                </a:solidFill>
                <a:latin typeface="Canva Sans Bold"/>
                <a:ea typeface="Canva Sans Bold"/>
                <a:cs typeface="Canva Sans Bold"/>
                <a:sym typeface="Canva Sans Bold"/>
              </a:rPr>
              <a:t>how to meet the businesses?</a:t>
            </a:r>
          </a:p>
        </p:txBody>
      </p:sp>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797262" y="3650952"/>
            <a:ext cx="14108614" cy="830604"/>
          </a:xfrm>
          <a:prstGeom prst="rect">
            <a:avLst/>
          </a:prstGeom>
        </p:spPr>
        <p:txBody>
          <a:bodyPr anchor="t" rtlCol="false" tIns="0" lIns="0" bIns="0" rIns="0">
            <a:spAutoFit/>
          </a:bodyPr>
          <a:lstStyle/>
          <a:p>
            <a:pPr algn="ctr">
              <a:lnSpc>
                <a:spcPts val="6719"/>
              </a:lnSpc>
              <a:spcBef>
                <a:spcPct val="0"/>
              </a:spcBef>
            </a:pPr>
            <a:r>
              <a:rPr lang="en-US" sz="4799">
                <a:solidFill>
                  <a:srgbClr val="6A9798"/>
                </a:solidFill>
                <a:latin typeface="Garamond"/>
                <a:ea typeface="Garamond"/>
                <a:cs typeface="Garamond"/>
                <a:sym typeface="Garamond"/>
              </a:rPr>
              <a:t>Everyone has seen the in-person demonstration Mini Tank?</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710023" y="1609254"/>
            <a:ext cx="5556121" cy="7646897"/>
          </a:xfrm>
          <a:custGeom>
            <a:avLst/>
            <a:gdLst/>
            <a:ahLst/>
            <a:cxnLst/>
            <a:rect r="r" b="b" t="t" l="l"/>
            <a:pathLst>
              <a:path h="7646897" w="5556121">
                <a:moveTo>
                  <a:pt x="0" y="0"/>
                </a:moveTo>
                <a:lnTo>
                  <a:pt x="5556121" y="0"/>
                </a:lnTo>
                <a:lnTo>
                  <a:pt x="5556121" y="7646897"/>
                </a:lnTo>
                <a:lnTo>
                  <a:pt x="0" y="7646897"/>
                </a:lnTo>
                <a:lnTo>
                  <a:pt x="0" y="0"/>
                </a:lnTo>
                <a:close/>
              </a:path>
            </a:pathLst>
          </a:custGeom>
          <a:blipFill>
            <a:blip r:embed="rId2"/>
            <a:stretch>
              <a:fillRect l="0" t="-14585" r="0" b="-14585"/>
            </a:stretch>
          </a:blipFill>
        </p:spPr>
      </p:sp>
      <p:sp>
        <p:nvSpPr>
          <p:cNvPr name="Freeform 3" id="3"/>
          <p:cNvSpPr/>
          <p:nvPr/>
        </p:nvSpPr>
        <p:spPr>
          <a:xfrm flipH="false" flipV="false" rot="0">
            <a:off x="6296349" y="3091350"/>
            <a:ext cx="4633168" cy="6164802"/>
          </a:xfrm>
          <a:custGeom>
            <a:avLst/>
            <a:gdLst/>
            <a:ahLst/>
            <a:cxnLst/>
            <a:rect r="r" b="b" t="t" l="l"/>
            <a:pathLst>
              <a:path h="6164802" w="4633168">
                <a:moveTo>
                  <a:pt x="0" y="0"/>
                </a:moveTo>
                <a:lnTo>
                  <a:pt x="4633168" y="0"/>
                </a:lnTo>
                <a:lnTo>
                  <a:pt x="4633168" y="6164801"/>
                </a:lnTo>
                <a:lnTo>
                  <a:pt x="0" y="6164801"/>
                </a:lnTo>
                <a:lnTo>
                  <a:pt x="0" y="0"/>
                </a:lnTo>
                <a:close/>
              </a:path>
            </a:pathLst>
          </a:custGeom>
          <a:blipFill>
            <a:blip r:embed="rId3"/>
            <a:stretch>
              <a:fillRect l="0" t="-33493" r="0" b="0"/>
            </a:stretch>
          </a:blipFill>
        </p:spPr>
      </p:sp>
      <p:sp>
        <p:nvSpPr>
          <p:cNvPr name="Freeform 4" id="4"/>
          <p:cNvSpPr/>
          <p:nvPr/>
        </p:nvSpPr>
        <p:spPr>
          <a:xfrm flipH="false" flipV="false" rot="-8463758">
            <a:off x="9267061" y="964524"/>
            <a:ext cx="763717" cy="911447"/>
          </a:xfrm>
          <a:custGeom>
            <a:avLst/>
            <a:gdLst/>
            <a:ahLst/>
            <a:cxnLst/>
            <a:rect r="r" b="b" t="t" l="l"/>
            <a:pathLst>
              <a:path h="911447" w="763717">
                <a:moveTo>
                  <a:pt x="0" y="0"/>
                </a:moveTo>
                <a:lnTo>
                  <a:pt x="763717" y="0"/>
                </a:lnTo>
                <a:lnTo>
                  <a:pt x="763717" y="911447"/>
                </a:lnTo>
                <a:lnTo>
                  <a:pt x="0" y="911447"/>
                </a:lnTo>
                <a:lnTo>
                  <a:pt x="0" y="0"/>
                </a:lnTo>
                <a:close/>
              </a:path>
            </a:pathLst>
          </a:custGeom>
          <a:blipFill>
            <a:blip r:embed="rId4"/>
            <a:stretch>
              <a:fillRect l="0" t="0" r="0" b="0"/>
            </a:stretch>
          </a:blipFill>
        </p:spPr>
      </p:sp>
      <p:sp>
        <p:nvSpPr>
          <p:cNvPr name="Freeform 5" id="5"/>
          <p:cNvSpPr/>
          <p:nvPr/>
        </p:nvSpPr>
        <p:spPr>
          <a:xfrm flipH="false" flipV="false" rot="5846940">
            <a:off x="10008742" y="630222"/>
            <a:ext cx="836881" cy="998764"/>
          </a:xfrm>
          <a:custGeom>
            <a:avLst/>
            <a:gdLst/>
            <a:ahLst/>
            <a:cxnLst/>
            <a:rect r="r" b="b" t="t" l="l"/>
            <a:pathLst>
              <a:path h="998764" w="836881">
                <a:moveTo>
                  <a:pt x="0" y="0"/>
                </a:moveTo>
                <a:lnTo>
                  <a:pt x="836880" y="0"/>
                </a:lnTo>
                <a:lnTo>
                  <a:pt x="836880" y="998763"/>
                </a:lnTo>
                <a:lnTo>
                  <a:pt x="0" y="998763"/>
                </a:lnTo>
                <a:lnTo>
                  <a:pt x="0" y="0"/>
                </a:lnTo>
                <a:close/>
              </a:path>
            </a:pathLst>
          </a:custGeom>
          <a:blipFill>
            <a:blip r:embed="rId4"/>
            <a:stretch>
              <a:fillRect l="0" t="0" r="0" b="0"/>
            </a:stretch>
          </a:blipFill>
        </p:spPr>
      </p:sp>
      <p:sp>
        <p:nvSpPr>
          <p:cNvPr name="Freeform 6" id="6"/>
          <p:cNvSpPr/>
          <p:nvPr/>
        </p:nvSpPr>
        <p:spPr>
          <a:xfrm flipH="false" flipV="false" rot="-8100000">
            <a:off x="9782854" y="1252889"/>
            <a:ext cx="898993" cy="1072891"/>
          </a:xfrm>
          <a:custGeom>
            <a:avLst/>
            <a:gdLst/>
            <a:ahLst/>
            <a:cxnLst/>
            <a:rect r="r" b="b" t="t" l="l"/>
            <a:pathLst>
              <a:path h="1072891" w="898993">
                <a:moveTo>
                  <a:pt x="0" y="0"/>
                </a:moveTo>
                <a:lnTo>
                  <a:pt x="898993" y="0"/>
                </a:lnTo>
                <a:lnTo>
                  <a:pt x="898993" y="1072891"/>
                </a:lnTo>
                <a:lnTo>
                  <a:pt x="0" y="1072891"/>
                </a:lnTo>
                <a:lnTo>
                  <a:pt x="0" y="0"/>
                </a:lnTo>
                <a:close/>
              </a:path>
            </a:pathLst>
          </a:custGeom>
          <a:blipFill>
            <a:blip r:embed="rId4"/>
            <a:stretch>
              <a:fillRect l="0" t="0" r="0" b="0"/>
            </a:stretch>
          </a:blipFill>
        </p:spPr>
      </p:sp>
      <p:sp>
        <p:nvSpPr>
          <p:cNvPr name="Freeform 7" id="7"/>
          <p:cNvSpPr/>
          <p:nvPr/>
        </p:nvSpPr>
        <p:spPr>
          <a:xfrm flipH="false" flipV="false" rot="-10717441">
            <a:off x="8232255" y="1252889"/>
            <a:ext cx="898993" cy="1072891"/>
          </a:xfrm>
          <a:custGeom>
            <a:avLst/>
            <a:gdLst/>
            <a:ahLst/>
            <a:cxnLst/>
            <a:rect r="r" b="b" t="t" l="l"/>
            <a:pathLst>
              <a:path h="1072891" w="898993">
                <a:moveTo>
                  <a:pt x="0" y="0"/>
                </a:moveTo>
                <a:lnTo>
                  <a:pt x="898993" y="0"/>
                </a:lnTo>
                <a:lnTo>
                  <a:pt x="898993" y="1072891"/>
                </a:lnTo>
                <a:lnTo>
                  <a:pt x="0" y="1072891"/>
                </a:lnTo>
                <a:lnTo>
                  <a:pt x="0" y="0"/>
                </a:lnTo>
                <a:close/>
              </a:path>
            </a:pathLst>
          </a:custGeom>
          <a:blipFill>
            <a:blip r:embed="rId4"/>
            <a:stretch>
              <a:fillRect l="0" t="0" r="0" b="0"/>
            </a:stretch>
          </a:blipFill>
        </p:spPr>
      </p:sp>
      <p:sp>
        <p:nvSpPr>
          <p:cNvPr name="Freeform 8" id="8"/>
          <p:cNvSpPr/>
          <p:nvPr/>
        </p:nvSpPr>
        <p:spPr>
          <a:xfrm flipH="false" flipV="false" rot="0">
            <a:off x="10738482" y="3837060"/>
            <a:ext cx="1854924" cy="2213733"/>
          </a:xfrm>
          <a:custGeom>
            <a:avLst/>
            <a:gdLst/>
            <a:ahLst/>
            <a:cxnLst/>
            <a:rect r="r" b="b" t="t" l="l"/>
            <a:pathLst>
              <a:path h="2213733" w="1854924">
                <a:moveTo>
                  <a:pt x="0" y="0"/>
                </a:moveTo>
                <a:lnTo>
                  <a:pt x="1854924" y="0"/>
                </a:lnTo>
                <a:lnTo>
                  <a:pt x="1854924" y="2213734"/>
                </a:lnTo>
                <a:lnTo>
                  <a:pt x="0" y="2213734"/>
                </a:lnTo>
                <a:lnTo>
                  <a:pt x="0" y="0"/>
                </a:lnTo>
                <a:close/>
              </a:path>
            </a:pathLst>
          </a:custGeom>
          <a:blipFill>
            <a:blip r:embed="rId4"/>
            <a:stretch>
              <a:fillRect l="0" t="0" r="0" b="0"/>
            </a:stretch>
          </a:blipFill>
        </p:spPr>
      </p:sp>
      <p:sp>
        <p:nvSpPr>
          <p:cNvPr name="Freeform 9" id="9"/>
          <p:cNvSpPr/>
          <p:nvPr/>
        </p:nvSpPr>
        <p:spPr>
          <a:xfrm flipH="false" flipV="false" rot="0">
            <a:off x="10001879" y="2550831"/>
            <a:ext cx="1855276" cy="1696734"/>
          </a:xfrm>
          <a:custGeom>
            <a:avLst/>
            <a:gdLst/>
            <a:ahLst/>
            <a:cxnLst/>
            <a:rect r="r" b="b" t="t" l="l"/>
            <a:pathLst>
              <a:path h="1696734" w="1855276">
                <a:moveTo>
                  <a:pt x="0" y="0"/>
                </a:moveTo>
                <a:lnTo>
                  <a:pt x="1855276" y="0"/>
                </a:lnTo>
                <a:lnTo>
                  <a:pt x="1855276" y="1696734"/>
                </a:lnTo>
                <a:lnTo>
                  <a:pt x="0" y="16967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5343521" y="1656460"/>
            <a:ext cx="1904904" cy="679959"/>
          </a:xfrm>
          <a:custGeom>
            <a:avLst/>
            <a:gdLst/>
            <a:ahLst/>
            <a:cxnLst/>
            <a:rect r="r" b="b" t="t" l="l"/>
            <a:pathLst>
              <a:path h="679959" w="1904904">
                <a:moveTo>
                  <a:pt x="0" y="0"/>
                </a:moveTo>
                <a:lnTo>
                  <a:pt x="1904905" y="0"/>
                </a:lnTo>
                <a:lnTo>
                  <a:pt x="1904905" y="679960"/>
                </a:lnTo>
                <a:lnTo>
                  <a:pt x="0" y="679960"/>
                </a:lnTo>
                <a:lnTo>
                  <a:pt x="0" y="0"/>
                </a:lnTo>
                <a:close/>
              </a:path>
            </a:pathLst>
          </a:custGeom>
          <a:blipFill>
            <a:blip r:embed="rId7"/>
            <a:stretch>
              <a:fillRect l="0" t="0" r="0" b="0"/>
            </a:stretch>
          </a:blipFill>
        </p:spPr>
      </p:sp>
      <p:sp>
        <p:nvSpPr>
          <p:cNvPr name="TextBox 11" id="11"/>
          <p:cNvSpPr txBox="true"/>
          <p:nvPr/>
        </p:nvSpPr>
        <p:spPr>
          <a:xfrm rot="0">
            <a:off x="715389" y="673384"/>
            <a:ext cx="5284331" cy="1333441"/>
          </a:xfrm>
          <a:prstGeom prst="rect">
            <a:avLst/>
          </a:prstGeom>
        </p:spPr>
        <p:txBody>
          <a:bodyPr anchor="t" rtlCol="false" tIns="0" lIns="0" bIns="0" rIns="0">
            <a:spAutoFit/>
          </a:bodyPr>
          <a:lstStyle/>
          <a:p>
            <a:pPr algn="ctr">
              <a:lnSpc>
                <a:spcPts val="10939"/>
              </a:lnSpc>
              <a:spcBef>
                <a:spcPct val="0"/>
              </a:spcBef>
            </a:pPr>
            <a:r>
              <a:rPr lang="en-US" sz="7813">
                <a:solidFill>
                  <a:srgbClr val="6F2F0C"/>
                </a:solidFill>
                <a:latin typeface="Canva Sans"/>
                <a:ea typeface="Canva Sans"/>
                <a:cs typeface="Canva Sans"/>
                <a:sym typeface="Canva Sans"/>
              </a:rPr>
              <a:t>Brewing it?</a:t>
            </a:r>
          </a:p>
        </p:txBody>
      </p:sp>
      <p:sp>
        <p:nvSpPr>
          <p:cNvPr name="TextBox 12" id="12"/>
          <p:cNvSpPr txBox="true"/>
          <p:nvPr/>
        </p:nvSpPr>
        <p:spPr>
          <a:xfrm rot="0">
            <a:off x="1526560" y="3645411"/>
            <a:ext cx="3426403" cy="1369683"/>
          </a:xfrm>
          <a:prstGeom prst="rect">
            <a:avLst/>
          </a:prstGeom>
        </p:spPr>
        <p:txBody>
          <a:bodyPr anchor="t" rtlCol="false" tIns="0" lIns="0" bIns="0" rIns="0">
            <a:spAutoFit/>
          </a:bodyPr>
          <a:lstStyle/>
          <a:p>
            <a:pPr algn="l">
              <a:lnSpc>
                <a:spcPts val="2728"/>
              </a:lnSpc>
            </a:pPr>
            <a:r>
              <a:rPr lang="en-US" sz="1948">
                <a:solidFill>
                  <a:srgbClr val="FF751F"/>
                </a:solidFill>
                <a:latin typeface="Canva Sans"/>
                <a:ea typeface="Canva Sans"/>
                <a:cs typeface="Canva Sans"/>
                <a:sym typeface="Canva Sans"/>
              </a:rPr>
              <a:t>non-contamination survival </a:t>
            </a:r>
            <a:r>
              <a:rPr lang="en-US" sz="1948">
                <a:solidFill>
                  <a:srgbClr val="FF751F"/>
                </a:solidFill>
                <a:latin typeface="Canva Sans"/>
                <a:ea typeface="Canva Sans"/>
                <a:cs typeface="Canva Sans"/>
                <a:sym typeface="Canva Sans"/>
              </a:rPr>
              <a:t>temperature range of </a:t>
            </a:r>
          </a:p>
          <a:p>
            <a:pPr algn="l">
              <a:lnSpc>
                <a:spcPts val="2728"/>
              </a:lnSpc>
            </a:pPr>
            <a:r>
              <a:rPr lang="en-US" sz="1948">
                <a:solidFill>
                  <a:srgbClr val="FF751F"/>
                </a:solidFill>
                <a:latin typeface="Canva Sans"/>
                <a:ea typeface="Canva Sans"/>
                <a:cs typeface="Canva Sans"/>
                <a:sym typeface="Canva Sans"/>
              </a:rPr>
              <a:t>45 - 95 F</a:t>
            </a:r>
          </a:p>
          <a:p>
            <a:pPr algn="l">
              <a:lnSpc>
                <a:spcPts val="2728"/>
              </a:lnSpc>
              <a:spcBef>
                <a:spcPct val="0"/>
              </a:spcBef>
            </a:pPr>
            <a:r>
              <a:rPr lang="en-US" sz="1948">
                <a:solidFill>
                  <a:srgbClr val="FF751F"/>
                </a:solidFill>
                <a:latin typeface="Canva Sans"/>
                <a:ea typeface="Canva Sans"/>
                <a:cs typeface="Canva Sans"/>
                <a:sym typeface="Canva Sans"/>
              </a:rPr>
              <a:t>or 5 - 30 C</a:t>
            </a:r>
            <a:r>
              <a:rPr lang="en-US" b="true" sz="1948">
                <a:solidFill>
                  <a:srgbClr val="FF751F"/>
                </a:solidFill>
                <a:latin typeface="Canva Sans Bold"/>
                <a:ea typeface="Canva Sans Bold"/>
                <a:cs typeface="Canva Sans Bold"/>
                <a:sym typeface="Canva Sans Bold"/>
              </a:rPr>
              <a:t> </a:t>
            </a:r>
          </a:p>
        </p:txBody>
      </p:sp>
      <p:sp>
        <p:nvSpPr>
          <p:cNvPr name="TextBox 13" id="13"/>
          <p:cNvSpPr txBox="true"/>
          <p:nvPr/>
        </p:nvSpPr>
        <p:spPr>
          <a:xfrm rot="0">
            <a:off x="1471844" y="6966727"/>
            <a:ext cx="3426403" cy="464881"/>
          </a:xfrm>
          <a:prstGeom prst="rect">
            <a:avLst/>
          </a:prstGeom>
        </p:spPr>
        <p:txBody>
          <a:bodyPr anchor="t" rtlCol="false" tIns="0" lIns="0" bIns="0" rIns="0">
            <a:spAutoFit/>
          </a:bodyPr>
          <a:lstStyle/>
          <a:p>
            <a:pPr algn="l">
              <a:lnSpc>
                <a:spcPts val="3776"/>
              </a:lnSpc>
              <a:spcBef>
                <a:spcPct val="0"/>
              </a:spcBef>
            </a:pPr>
            <a:r>
              <a:rPr lang="en-US" sz="2697">
                <a:solidFill>
                  <a:srgbClr val="1800AD"/>
                </a:solidFill>
                <a:latin typeface="Canva Sans"/>
                <a:ea typeface="Canva Sans"/>
                <a:cs typeface="Canva Sans"/>
                <a:sym typeface="Canva Sans"/>
              </a:rPr>
              <a:t>sucrose (table sugar)</a:t>
            </a:r>
          </a:p>
        </p:txBody>
      </p:sp>
      <p:sp>
        <p:nvSpPr>
          <p:cNvPr name="TextBox 14" id="14"/>
          <p:cNvSpPr txBox="true"/>
          <p:nvPr/>
        </p:nvSpPr>
        <p:spPr>
          <a:xfrm rot="0">
            <a:off x="1526560" y="7926174"/>
            <a:ext cx="2745295" cy="464881"/>
          </a:xfrm>
          <a:prstGeom prst="rect">
            <a:avLst/>
          </a:prstGeom>
        </p:spPr>
        <p:txBody>
          <a:bodyPr anchor="t" rtlCol="false" tIns="0" lIns="0" bIns="0" rIns="0">
            <a:spAutoFit/>
          </a:bodyPr>
          <a:lstStyle/>
          <a:p>
            <a:pPr algn="l">
              <a:lnSpc>
                <a:spcPts val="3776"/>
              </a:lnSpc>
              <a:spcBef>
                <a:spcPct val="0"/>
              </a:spcBef>
            </a:pPr>
            <a:r>
              <a:rPr lang="en-US" sz="2697">
                <a:solidFill>
                  <a:srgbClr val="66412F"/>
                </a:solidFill>
                <a:latin typeface="Canva Sans"/>
                <a:ea typeface="Canva Sans"/>
                <a:cs typeface="Canva Sans"/>
                <a:sym typeface="Canva Sans"/>
              </a:rPr>
              <a:t>tea with caffeine</a:t>
            </a:r>
          </a:p>
        </p:txBody>
      </p:sp>
      <p:sp>
        <p:nvSpPr>
          <p:cNvPr name="TextBox 15" id="15"/>
          <p:cNvSpPr txBox="true"/>
          <p:nvPr/>
        </p:nvSpPr>
        <p:spPr>
          <a:xfrm rot="0">
            <a:off x="1526560" y="2860515"/>
            <a:ext cx="3371687" cy="464881"/>
          </a:xfrm>
          <a:prstGeom prst="rect">
            <a:avLst/>
          </a:prstGeom>
        </p:spPr>
        <p:txBody>
          <a:bodyPr anchor="t" rtlCol="false" tIns="0" lIns="0" bIns="0" rIns="0">
            <a:spAutoFit/>
          </a:bodyPr>
          <a:lstStyle/>
          <a:p>
            <a:pPr algn="l">
              <a:lnSpc>
                <a:spcPts val="3776"/>
              </a:lnSpc>
              <a:spcBef>
                <a:spcPct val="0"/>
              </a:spcBef>
            </a:pPr>
            <a:r>
              <a:rPr lang="en-US" sz="2697">
                <a:solidFill>
                  <a:srgbClr val="FF751F"/>
                </a:solidFill>
                <a:latin typeface="Canva Sans"/>
                <a:ea typeface="Canva Sans"/>
                <a:cs typeface="Canva Sans"/>
                <a:sym typeface="Canva Sans"/>
              </a:rPr>
              <a:t>correct temperature</a:t>
            </a:r>
          </a:p>
        </p:txBody>
      </p:sp>
      <p:sp>
        <p:nvSpPr>
          <p:cNvPr name="TextBox 16" id="16"/>
          <p:cNvSpPr txBox="true"/>
          <p:nvPr/>
        </p:nvSpPr>
        <p:spPr>
          <a:xfrm rot="0">
            <a:off x="683031" y="2398431"/>
            <a:ext cx="522083" cy="1319528"/>
          </a:xfrm>
          <a:prstGeom prst="rect">
            <a:avLst/>
          </a:prstGeom>
        </p:spPr>
        <p:txBody>
          <a:bodyPr anchor="t" rtlCol="false" tIns="0" lIns="0" bIns="0" rIns="0">
            <a:spAutoFit/>
          </a:bodyPr>
          <a:lstStyle/>
          <a:p>
            <a:pPr algn="l">
              <a:lnSpc>
                <a:spcPts val="10810"/>
              </a:lnSpc>
              <a:spcBef>
                <a:spcPct val="0"/>
              </a:spcBef>
            </a:pPr>
            <a:r>
              <a:rPr lang="en-US" sz="7721">
                <a:solidFill>
                  <a:srgbClr val="FF751F"/>
                </a:solidFill>
                <a:latin typeface="Canva Sans"/>
                <a:ea typeface="Canva Sans"/>
                <a:cs typeface="Canva Sans"/>
                <a:sym typeface="Canva Sans"/>
              </a:rPr>
              <a:t>1</a:t>
            </a:r>
          </a:p>
        </p:txBody>
      </p:sp>
      <p:sp>
        <p:nvSpPr>
          <p:cNvPr name="TextBox 17" id="17"/>
          <p:cNvSpPr txBox="true"/>
          <p:nvPr/>
        </p:nvSpPr>
        <p:spPr>
          <a:xfrm rot="0">
            <a:off x="683031" y="6271662"/>
            <a:ext cx="538262" cy="1327818"/>
          </a:xfrm>
          <a:prstGeom prst="rect">
            <a:avLst/>
          </a:prstGeom>
        </p:spPr>
        <p:txBody>
          <a:bodyPr anchor="t" rtlCol="false" tIns="0" lIns="0" bIns="0" rIns="0">
            <a:spAutoFit/>
          </a:bodyPr>
          <a:lstStyle/>
          <a:p>
            <a:pPr algn="l">
              <a:lnSpc>
                <a:spcPts val="10810"/>
              </a:lnSpc>
              <a:spcBef>
                <a:spcPct val="0"/>
              </a:spcBef>
            </a:pPr>
            <a:r>
              <a:rPr lang="en-US" sz="7721">
                <a:solidFill>
                  <a:srgbClr val="1800AD"/>
                </a:solidFill>
                <a:latin typeface="Canva Sans"/>
                <a:ea typeface="Canva Sans"/>
                <a:cs typeface="Canva Sans"/>
                <a:sym typeface="Canva Sans"/>
              </a:rPr>
              <a:t>2</a:t>
            </a:r>
          </a:p>
        </p:txBody>
      </p:sp>
      <p:sp>
        <p:nvSpPr>
          <p:cNvPr name="TextBox 18" id="18"/>
          <p:cNvSpPr txBox="true"/>
          <p:nvPr/>
        </p:nvSpPr>
        <p:spPr>
          <a:xfrm rot="0">
            <a:off x="11857155" y="1707799"/>
            <a:ext cx="3486366" cy="468950"/>
          </a:xfrm>
          <a:prstGeom prst="rect">
            <a:avLst/>
          </a:prstGeom>
        </p:spPr>
        <p:txBody>
          <a:bodyPr anchor="t" rtlCol="false" tIns="0" lIns="0" bIns="0" rIns="0">
            <a:spAutoFit/>
          </a:bodyPr>
          <a:lstStyle/>
          <a:p>
            <a:pPr algn="just">
              <a:lnSpc>
                <a:spcPts val="1835"/>
              </a:lnSpc>
            </a:pPr>
            <a:r>
              <a:rPr lang="en-US" sz="1310">
                <a:solidFill>
                  <a:srgbClr val="FFFFFF"/>
                </a:solidFill>
                <a:latin typeface="Canva Sans"/>
                <a:ea typeface="Canva Sans"/>
                <a:cs typeface="Canva Sans"/>
                <a:sym typeface="Canva Sans"/>
              </a:rPr>
              <a:t>photos courtesy of Nick Soulias, </a:t>
            </a:r>
          </a:p>
          <a:p>
            <a:pPr algn="just">
              <a:lnSpc>
                <a:spcPts val="1835"/>
              </a:lnSpc>
              <a:spcBef>
                <a:spcPct val="0"/>
              </a:spcBef>
            </a:pPr>
            <a:r>
              <a:rPr lang="en-US" sz="1310">
                <a:solidFill>
                  <a:srgbClr val="FFFFFF"/>
                </a:solidFill>
                <a:latin typeface="Canva Sans"/>
                <a:ea typeface="Canva Sans"/>
                <a:cs typeface="Canva Sans"/>
                <a:sym typeface="Canva Sans"/>
              </a:rPr>
              <a:t>Head Brewer, Happy Mountain Kombucha</a:t>
            </a:r>
          </a:p>
        </p:txBody>
      </p:sp>
      <p:sp>
        <p:nvSpPr>
          <p:cNvPr name="TextBox 19" id="19"/>
          <p:cNvSpPr txBox="true"/>
          <p:nvPr/>
        </p:nvSpPr>
        <p:spPr>
          <a:xfrm rot="0">
            <a:off x="715389" y="7447080"/>
            <a:ext cx="568903" cy="1327818"/>
          </a:xfrm>
          <a:prstGeom prst="rect">
            <a:avLst/>
          </a:prstGeom>
        </p:spPr>
        <p:txBody>
          <a:bodyPr anchor="t" rtlCol="false" tIns="0" lIns="0" bIns="0" rIns="0">
            <a:spAutoFit/>
          </a:bodyPr>
          <a:lstStyle/>
          <a:p>
            <a:pPr algn="l">
              <a:lnSpc>
                <a:spcPts val="10810"/>
              </a:lnSpc>
              <a:spcBef>
                <a:spcPct val="0"/>
              </a:spcBef>
            </a:pPr>
            <a:r>
              <a:rPr lang="en-US" sz="7721">
                <a:solidFill>
                  <a:srgbClr val="66412F"/>
                </a:solidFill>
                <a:latin typeface="Canva Sans"/>
                <a:ea typeface="Canva Sans"/>
                <a:cs typeface="Canva Sans"/>
                <a:sym typeface="Canva Sans"/>
              </a:rPr>
              <a:t>3</a:t>
            </a:r>
          </a:p>
        </p:txBody>
      </p:sp>
      <p:sp>
        <p:nvSpPr>
          <p:cNvPr name="TextBox 20" id="20"/>
          <p:cNvSpPr txBox="true"/>
          <p:nvPr/>
        </p:nvSpPr>
        <p:spPr>
          <a:xfrm rot="0">
            <a:off x="1499202" y="5306794"/>
            <a:ext cx="3426403" cy="1117268"/>
          </a:xfrm>
          <a:prstGeom prst="rect">
            <a:avLst/>
          </a:prstGeom>
        </p:spPr>
        <p:txBody>
          <a:bodyPr anchor="t" rtlCol="false" tIns="0" lIns="0" bIns="0" rIns="0">
            <a:spAutoFit/>
          </a:bodyPr>
          <a:lstStyle/>
          <a:p>
            <a:pPr algn="just">
              <a:lnSpc>
                <a:spcPts val="2246"/>
              </a:lnSpc>
              <a:spcBef>
                <a:spcPct val="0"/>
              </a:spcBef>
            </a:pPr>
            <a:r>
              <a:rPr lang="en-US" b="true" sz="1604">
                <a:solidFill>
                  <a:srgbClr val="FF751F"/>
                </a:solidFill>
                <a:latin typeface="Canva Sans Bold"/>
                <a:ea typeface="Canva Sans Bold"/>
                <a:cs typeface="Canva Sans Bold"/>
                <a:sym typeface="Canva Sans Bold"/>
              </a:rPr>
              <a:t>warmer temperature and higher concentrations of tea and sugar makes the process go faster, but the liquid can become sour</a:t>
            </a:r>
          </a:p>
        </p:txBody>
      </p:sp>
      <p:sp>
        <p:nvSpPr>
          <p:cNvPr name="TextBox 21" id="21"/>
          <p:cNvSpPr txBox="true"/>
          <p:nvPr/>
        </p:nvSpPr>
        <p:spPr>
          <a:xfrm rot="0">
            <a:off x="944073" y="9400752"/>
            <a:ext cx="9794409" cy="273220"/>
          </a:xfrm>
          <a:prstGeom prst="rect">
            <a:avLst/>
          </a:prstGeom>
        </p:spPr>
        <p:txBody>
          <a:bodyPr anchor="t" rtlCol="false" tIns="0" lIns="0" bIns="0" rIns="0">
            <a:spAutoFit/>
          </a:bodyPr>
          <a:lstStyle/>
          <a:p>
            <a:pPr algn="just">
              <a:lnSpc>
                <a:spcPts val="2200"/>
              </a:lnSpc>
              <a:spcBef>
                <a:spcPct val="0"/>
              </a:spcBef>
            </a:pPr>
            <a:r>
              <a:rPr lang="en-US" sz="1571">
                <a:solidFill>
                  <a:srgbClr val="000000"/>
                </a:solidFill>
                <a:latin typeface="Canva Sans"/>
                <a:ea typeface="Canva Sans"/>
                <a:cs typeface="Canva Sans"/>
                <a:sym typeface="Canva Sans"/>
              </a:rPr>
              <a:t>pellicle can be grown in any size tank, and it grows on the surface, to the size of the whole surface area</a:t>
            </a:r>
          </a:p>
        </p:txBody>
      </p:sp>
      <p:sp>
        <p:nvSpPr>
          <p:cNvPr name="TextBox 22" id="22"/>
          <p:cNvSpPr txBox="true"/>
          <p:nvPr/>
        </p:nvSpPr>
        <p:spPr>
          <a:xfrm rot="0">
            <a:off x="7347911" y="8254767"/>
            <a:ext cx="1743183" cy="244000"/>
          </a:xfrm>
          <a:prstGeom prst="rect">
            <a:avLst/>
          </a:prstGeom>
        </p:spPr>
        <p:txBody>
          <a:bodyPr anchor="t" rtlCol="false" tIns="0" lIns="0" bIns="0" rIns="0">
            <a:spAutoFit/>
          </a:bodyPr>
          <a:lstStyle/>
          <a:p>
            <a:pPr algn="just">
              <a:lnSpc>
                <a:spcPts val="917"/>
              </a:lnSpc>
            </a:pPr>
            <a:r>
              <a:rPr lang="en-US" sz="655">
                <a:solidFill>
                  <a:srgbClr val="000000"/>
                </a:solidFill>
                <a:latin typeface="Canva Sans"/>
                <a:ea typeface="Canva Sans"/>
                <a:cs typeface="Canva Sans"/>
                <a:sym typeface="Canva Sans"/>
              </a:rPr>
              <a:t>photos courtesy of Nick Soulias, </a:t>
            </a:r>
          </a:p>
          <a:p>
            <a:pPr algn="just">
              <a:lnSpc>
                <a:spcPts val="917"/>
              </a:lnSpc>
              <a:spcBef>
                <a:spcPct val="0"/>
              </a:spcBef>
            </a:pPr>
            <a:r>
              <a:rPr lang="en-US" sz="655">
                <a:solidFill>
                  <a:srgbClr val="000000"/>
                </a:solidFill>
                <a:latin typeface="Canva Sans"/>
                <a:ea typeface="Canva Sans"/>
                <a:cs typeface="Canva Sans"/>
                <a:sym typeface="Canva Sans"/>
              </a:rPr>
              <a:t>Head Brewer, Happy Mountain Kombucha</a:t>
            </a:r>
          </a:p>
        </p:txBody>
      </p:sp>
      <p:sp>
        <p:nvSpPr>
          <p:cNvPr name="Freeform 23" id="23"/>
          <p:cNvSpPr/>
          <p:nvPr/>
        </p:nvSpPr>
        <p:spPr>
          <a:xfrm flipH="false" flipV="false" rot="0">
            <a:off x="9401872" y="8710855"/>
            <a:ext cx="1527645" cy="545296"/>
          </a:xfrm>
          <a:custGeom>
            <a:avLst/>
            <a:gdLst/>
            <a:ahLst/>
            <a:cxnLst/>
            <a:rect r="r" b="b" t="t" l="l"/>
            <a:pathLst>
              <a:path h="545296" w="1527645">
                <a:moveTo>
                  <a:pt x="0" y="0"/>
                </a:moveTo>
                <a:lnTo>
                  <a:pt x="1527645" y="0"/>
                </a:lnTo>
                <a:lnTo>
                  <a:pt x="1527645" y="545296"/>
                </a:lnTo>
                <a:lnTo>
                  <a:pt x="0" y="545296"/>
                </a:lnTo>
                <a:lnTo>
                  <a:pt x="0" y="0"/>
                </a:lnTo>
                <a:close/>
              </a:path>
            </a:pathLst>
          </a:custGeom>
          <a:blipFill>
            <a:blip r:embed="rId7"/>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486591" y="2303591"/>
            <a:ext cx="7699682" cy="7091819"/>
            <a:chOff x="0" y="0"/>
            <a:chExt cx="10266243" cy="9455758"/>
          </a:xfrm>
        </p:grpSpPr>
        <p:sp>
          <p:nvSpPr>
            <p:cNvPr name="Freeform 3" id="3"/>
            <p:cNvSpPr/>
            <p:nvPr/>
          </p:nvSpPr>
          <p:spPr>
            <a:xfrm flipH="false" flipV="false" rot="0">
              <a:off x="6761431" y="8007179"/>
              <a:ext cx="379933" cy="347466"/>
            </a:xfrm>
            <a:custGeom>
              <a:avLst/>
              <a:gdLst/>
              <a:ahLst/>
              <a:cxnLst/>
              <a:rect r="r" b="b" t="t" l="l"/>
              <a:pathLst>
                <a:path h="347466" w="379933">
                  <a:moveTo>
                    <a:pt x="0" y="0"/>
                  </a:moveTo>
                  <a:lnTo>
                    <a:pt x="379933" y="0"/>
                  </a:lnTo>
                  <a:lnTo>
                    <a:pt x="379933" y="347466"/>
                  </a:lnTo>
                  <a:lnTo>
                    <a:pt x="0" y="3474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052432" y="8180912"/>
              <a:ext cx="907660" cy="830096"/>
            </a:xfrm>
            <a:custGeom>
              <a:avLst/>
              <a:gdLst/>
              <a:ahLst/>
              <a:cxnLst/>
              <a:rect r="r" b="b" t="t" l="l"/>
              <a:pathLst>
                <a:path h="830096" w="907660">
                  <a:moveTo>
                    <a:pt x="0" y="0"/>
                  </a:moveTo>
                  <a:lnTo>
                    <a:pt x="907660" y="0"/>
                  </a:lnTo>
                  <a:lnTo>
                    <a:pt x="907660" y="830096"/>
                  </a:lnTo>
                  <a:lnTo>
                    <a:pt x="0" y="8300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7521298" y="8292863"/>
              <a:ext cx="379933" cy="347466"/>
            </a:xfrm>
            <a:custGeom>
              <a:avLst/>
              <a:gdLst/>
              <a:ahLst/>
              <a:cxnLst/>
              <a:rect r="r" b="b" t="t" l="l"/>
              <a:pathLst>
                <a:path h="347466" w="379933">
                  <a:moveTo>
                    <a:pt x="0" y="0"/>
                  </a:moveTo>
                  <a:lnTo>
                    <a:pt x="379933" y="0"/>
                  </a:lnTo>
                  <a:lnTo>
                    <a:pt x="379933" y="347466"/>
                  </a:lnTo>
                  <a:lnTo>
                    <a:pt x="0" y="3474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7141364" y="8292863"/>
              <a:ext cx="379933" cy="347466"/>
            </a:xfrm>
            <a:custGeom>
              <a:avLst/>
              <a:gdLst/>
              <a:ahLst/>
              <a:cxnLst/>
              <a:rect r="r" b="b" t="t" l="l"/>
              <a:pathLst>
                <a:path h="347466" w="379933">
                  <a:moveTo>
                    <a:pt x="0" y="0"/>
                  </a:moveTo>
                  <a:lnTo>
                    <a:pt x="379934" y="0"/>
                  </a:lnTo>
                  <a:lnTo>
                    <a:pt x="379934" y="347466"/>
                  </a:lnTo>
                  <a:lnTo>
                    <a:pt x="0" y="3474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6390456" y="8007179"/>
              <a:ext cx="244822" cy="223901"/>
            </a:xfrm>
            <a:custGeom>
              <a:avLst/>
              <a:gdLst/>
              <a:ahLst/>
              <a:cxnLst/>
              <a:rect r="r" b="b" t="t" l="l"/>
              <a:pathLst>
                <a:path h="223901" w="244822">
                  <a:moveTo>
                    <a:pt x="0" y="0"/>
                  </a:moveTo>
                  <a:lnTo>
                    <a:pt x="244823" y="0"/>
                  </a:lnTo>
                  <a:lnTo>
                    <a:pt x="244823" y="223901"/>
                  </a:lnTo>
                  <a:lnTo>
                    <a:pt x="0" y="22390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0" y="5153576"/>
              <a:ext cx="3246027" cy="375580"/>
            </a:xfrm>
            <a:prstGeom prst="rect">
              <a:avLst/>
            </a:prstGeom>
          </p:spPr>
          <p:txBody>
            <a:bodyPr anchor="t" rtlCol="false" tIns="0" lIns="0" bIns="0" rIns="0">
              <a:spAutoFit/>
            </a:bodyPr>
            <a:lstStyle/>
            <a:p>
              <a:pPr algn="ctr">
                <a:lnSpc>
                  <a:spcPts val="2410"/>
                </a:lnSpc>
                <a:spcBef>
                  <a:spcPct val="0"/>
                </a:spcBef>
              </a:pPr>
              <a:r>
                <a:rPr lang="en-US" sz="1721">
                  <a:solidFill>
                    <a:srgbClr val="000000"/>
                  </a:solidFill>
                  <a:latin typeface="Canva Sans"/>
                  <a:ea typeface="Canva Sans"/>
                  <a:cs typeface="Canva Sans"/>
                  <a:sym typeface="Canva Sans"/>
                </a:rPr>
                <a:t>without exposure to air</a:t>
              </a:r>
            </a:p>
          </p:txBody>
        </p:sp>
        <p:sp>
          <p:nvSpPr>
            <p:cNvPr name="TextBox 9" id="9"/>
            <p:cNvSpPr txBox="true"/>
            <p:nvPr/>
          </p:nvSpPr>
          <p:spPr>
            <a:xfrm rot="0">
              <a:off x="4257479" y="3333580"/>
              <a:ext cx="4610614" cy="4461283"/>
            </a:xfrm>
            <a:prstGeom prst="rect">
              <a:avLst/>
            </a:prstGeom>
          </p:spPr>
          <p:txBody>
            <a:bodyPr anchor="t" rtlCol="false" tIns="0" lIns="0" bIns="0" rIns="0">
              <a:spAutoFit/>
            </a:bodyPr>
            <a:lstStyle/>
            <a:p>
              <a:pPr algn="just">
                <a:lnSpc>
                  <a:spcPts val="2659"/>
                </a:lnSpc>
                <a:spcBef>
                  <a:spcPct val="0"/>
                </a:spcBef>
              </a:pPr>
              <a:r>
                <a:rPr lang="en-US" sz="1899">
                  <a:solidFill>
                    <a:srgbClr val="000000"/>
                  </a:solidFill>
                  <a:latin typeface="Canva Sans"/>
                  <a:ea typeface="Canva Sans"/>
                  <a:cs typeface="Canva Sans"/>
                  <a:sym typeface="Canva Sans"/>
                </a:rPr>
                <a:t>Yeast makes alcohol by eating sugar. bodies float down because are large and round and their strategy is to fall and knock living yeast down to the most anaerobic, and also often sugary place, usually the bottom of the vessel (think about stirring your coffee or tea)</a:t>
              </a:r>
            </a:p>
          </p:txBody>
        </p:sp>
        <p:sp>
          <p:nvSpPr>
            <p:cNvPr name="TextBox 10" id="10"/>
            <p:cNvSpPr txBox="true"/>
            <p:nvPr/>
          </p:nvSpPr>
          <p:spPr>
            <a:xfrm rot="0">
              <a:off x="4103704" y="1606722"/>
              <a:ext cx="4610614" cy="1339253"/>
            </a:xfrm>
            <a:prstGeom prst="rect">
              <a:avLst/>
            </a:prstGeom>
          </p:spPr>
          <p:txBody>
            <a:bodyPr anchor="t" rtlCol="false" tIns="0" lIns="0" bIns="0" rIns="0">
              <a:spAutoFit/>
            </a:bodyPr>
            <a:lstStyle/>
            <a:p>
              <a:pPr algn="just">
                <a:lnSpc>
                  <a:spcPts val="2705"/>
                </a:lnSpc>
                <a:spcBef>
                  <a:spcPct val="0"/>
                </a:spcBef>
              </a:pPr>
              <a:r>
                <a:rPr lang="en-US" sz="1932">
                  <a:solidFill>
                    <a:srgbClr val="000000"/>
                  </a:solidFill>
                  <a:latin typeface="Canva Sans"/>
                  <a:ea typeface="Canva Sans"/>
                  <a:cs typeface="Canva Sans"/>
                  <a:sym typeface="Canva Sans"/>
                </a:rPr>
                <a:t>Vinegar bacteria eat alcohol and make pellicle mat with their bodies</a:t>
              </a:r>
            </a:p>
          </p:txBody>
        </p:sp>
        <p:grpSp>
          <p:nvGrpSpPr>
            <p:cNvPr name="Group 11" id="11"/>
            <p:cNvGrpSpPr/>
            <p:nvPr/>
          </p:nvGrpSpPr>
          <p:grpSpPr>
            <a:xfrm rot="0">
              <a:off x="3505730" y="560963"/>
              <a:ext cx="6760513" cy="8894795"/>
              <a:chOff x="0" y="0"/>
              <a:chExt cx="6141720" cy="8080650"/>
            </a:xfrm>
          </p:grpSpPr>
          <p:sp>
            <p:nvSpPr>
              <p:cNvPr name="Freeform 12" id="12"/>
              <p:cNvSpPr/>
              <p:nvPr/>
            </p:nvSpPr>
            <p:spPr>
              <a:xfrm flipH="false" flipV="false" rot="0">
                <a:off x="53396" y="73566"/>
                <a:ext cx="6032926" cy="7939172"/>
              </a:xfrm>
              <a:custGeom>
                <a:avLst/>
                <a:gdLst/>
                <a:ahLst/>
                <a:cxnLst/>
                <a:rect r="r" b="b" t="t" l="l"/>
                <a:pathLst>
                  <a:path h="7939172" w="6032926">
                    <a:moveTo>
                      <a:pt x="55003" y="29536"/>
                    </a:moveTo>
                    <a:cubicBezTo>
                      <a:pt x="278663" y="1388279"/>
                      <a:pt x="281407" y="1412213"/>
                      <a:pt x="285524" y="1511633"/>
                    </a:cubicBezTo>
                    <a:cubicBezTo>
                      <a:pt x="293757" y="1684698"/>
                      <a:pt x="282779" y="2040033"/>
                      <a:pt x="289640" y="2240714"/>
                    </a:cubicBezTo>
                    <a:cubicBezTo>
                      <a:pt x="295129" y="2378798"/>
                      <a:pt x="297873" y="2500312"/>
                      <a:pt x="314339" y="2592367"/>
                    </a:cubicBezTo>
                    <a:cubicBezTo>
                      <a:pt x="325316" y="2653124"/>
                      <a:pt x="347270" y="2678900"/>
                      <a:pt x="358247" y="2741497"/>
                    </a:cubicBezTo>
                    <a:cubicBezTo>
                      <a:pt x="371969" y="2837236"/>
                      <a:pt x="355503" y="3010300"/>
                      <a:pt x="367852" y="3122608"/>
                    </a:cubicBezTo>
                    <a:cubicBezTo>
                      <a:pt x="378830" y="3214664"/>
                      <a:pt x="403528" y="3240439"/>
                      <a:pt x="415878" y="3371159"/>
                    </a:cubicBezTo>
                    <a:cubicBezTo>
                      <a:pt x="458414" y="3809344"/>
                      <a:pt x="458414" y="5873233"/>
                      <a:pt x="419994" y="6307736"/>
                    </a:cubicBezTo>
                    <a:cubicBezTo>
                      <a:pt x="409017" y="6434772"/>
                      <a:pt x="384318" y="6477118"/>
                      <a:pt x="377457" y="6548922"/>
                    </a:cubicBezTo>
                    <a:cubicBezTo>
                      <a:pt x="371969" y="6605996"/>
                      <a:pt x="380202" y="6653865"/>
                      <a:pt x="371969" y="6701734"/>
                    </a:cubicBezTo>
                    <a:cubicBezTo>
                      <a:pt x="365108" y="6744080"/>
                      <a:pt x="347270" y="6766173"/>
                      <a:pt x="337665" y="6819565"/>
                    </a:cubicBezTo>
                    <a:cubicBezTo>
                      <a:pt x="322572" y="6911622"/>
                      <a:pt x="334921" y="7128873"/>
                      <a:pt x="317083" y="7219087"/>
                    </a:cubicBezTo>
                    <a:cubicBezTo>
                      <a:pt x="306106" y="7268797"/>
                      <a:pt x="282779" y="7294573"/>
                      <a:pt x="275919" y="7329554"/>
                    </a:cubicBezTo>
                    <a:cubicBezTo>
                      <a:pt x="269058" y="7355330"/>
                      <a:pt x="269058" y="7370059"/>
                      <a:pt x="267686" y="7405040"/>
                    </a:cubicBezTo>
                    <a:cubicBezTo>
                      <a:pt x="262197" y="7487890"/>
                      <a:pt x="241615" y="7762216"/>
                      <a:pt x="262197" y="7819291"/>
                    </a:cubicBezTo>
                    <a:cubicBezTo>
                      <a:pt x="269058" y="7839542"/>
                      <a:pt x="278663" y="7841384"/>
                      <a:pt x="292384" y="7848748"/>
                    </a:cubicBezTo>
                    <a:cubicBezTo>
                      <a:pt x="312967" y="7859795"/>
                      <a:pt x="334921" y="7856114"/>
                      <a:pt x="385690" y="7857954"/>
                    </a:cubicBezTo>
                    <a:cubicBezTo>
                      <a:pt x="614839" y="7869000"/>
                      <a:pt x="1960913" y="7874524"/>
                      <a:pt x="2283367" y="7826655"/>
                    </a:cubicBezTo>
                    <a:cubicBezTo>
                      <a:pt x="2395882" y="7808244"/>
                      <a:pt x="2394510" y="7776945"/>
                      <a:pt x="2507026" y="7760375"/>
                    </a:cubicBezTo>
                    <a:cubicBezTo>
                      <a:pt x="2834969" y="7714347"/>
                      <a:pt x="4286698" y="7819291"/>
                      <a:pt x="4458216" y="7756692"/>
                    </a:cubicBezTo>
                    <a:cubicBezTo>
                      <a:pt x="4487031" y="7745647"/>
                      <a:pt x="4487031" y="7729076"/>
                      <a:pt x="4504869" y="7719870"/>
                    </a:cubicBezTo>
                    <a:cubicBezTo>
                      <a:pt x="4526823" y="7708824"/>
                      <a:pt x="4541917" y="7705141"/>
                      <a:pt x="4581709" y="7699618"/>
                    </a:cubicBezTo>
                    <a:cubicBezTo>
                      <a:pt x="4705202" y="7681207"/>
                      <a:pt x="5188197" y="7712506"/>
                      <a:pt x="5358343" y="7686730"/>
                    </a:cubicBezTo>
                    <a:cubicBezTo>
                      <a:pt x="5444788" y="7672002"/>
                      <a:pt x="5484580" y="7640703"/>
                      <a:pt x="5549071" y="7629656"/>
                    </a:cubicBezTo>
                    <a:cubicBezTo>
                      <a:pt x="5616306" y="7616768"/>
                      <a:pt x="5689030" y="7633338"/>
                      <a:pt x="5756265" y="7616768"/>
                    </a:cubicBezTo>
                    <a:cubicBezTo>
                      <a:pt x="5823500" y="7598357"/>
                      <a:pt x="5918178" y="7556011"/>
                      <a:pt x="5952482" y="7522871"/>
                    </a:cubicBezTo>
                    <a:cubicBezTo>
                      <a:pt x="5968947" y="7506302"/>
                      <a:pt x="5981297" y="7491572"/>
                      <a:pt x="5981297" y="7473161"/>
                    </a:cubicBezTo>
                    <a:cubicBezTo>
                      <a:pt x="5981297" y="7443703"/>
                      <a:pt x="5941504" y="7419769"/>
                      <a:pt x="5919550" y="7368218"/>
                    </a:cubicBezTo>
                    <a:cubicBezTo>
                      <a:pt x="5879758" y="7270638"/>
                      <a:pt x="5807034" y="7003677"/>
                      <a:pt x="5789196" y="6893210"/>
                    </a:cubicBezTo>
                    <a:cubicBezTo>
                      <a:pt x="5780964" y="6836135"/>
                      <a:pt x="5790569" y="6812201"/>
                      <a:pt x="5782335" y="6760650"/>
                    </a:cubicBezTo>
                    <a:cubicBezTo>
                      <a:pt x="5771359" y="6679640"/>
                      <a:pt x="5727450" y="6572856"/>
                      <a:pt x="5713728" y="6462389"/>
                    </a:cubicBezTo>
                    <a:cubicBezTo>
                      <a:pt x="5697263" y="6333512"/>
                      <a:pt x="5721961" y="6121783"/>
                      <a:pt x="5704123" y="6027886"/>
                    </a:cubicBezTo>
                    <a:cubicBezTo>
                      <a:pt x="5694518" y="5976335"/>
                      <a:pt x="5673936" y="5983700"/>
                      <a:pt x="5661587" y="5919261"/>
                    </a:cubicBezTo>
                    <a:cubicBezTo>
                      <a:pt x="5601213" y="5582337"/>
                      <a:pt x="5697263" y="2914562"/>
                      <a:pt x="5651982" y="2597891"/>
                    </a:cubicBezTo>
                    <a:cubicBezTo>
                      <a:pt x="5643749" y="2542657"/>
                      <a:pt x="5630028" y="2544499"/>
                      <a:pt x="5623167" y="2503994"/>
                    </a:cubicBezTo>
                    <a:cubicBezTo>
                      <a:pt x="5610818" y="2434032"/>
                      <a:pt x="5616306" y="2312518"/>
                      <a:pt x="5601213" y="2213098"/>
                    </a:cubicBezTo>
                    <a:cubicBezTo>
                      <a:pt x="5583375" y="2104472"/>
                      <a:pt x="5538094" y="1966389"/>
                      <a:pt x="5520256" y="1872492"/>
                    </a:cubicBezTo>
                    <a:cubicBezTo>
                      <a:pt x="5509279" y="1806212"/>
                      <a:pt x="5503790" y="1782277"/>
                      <a:pt x="5499674" y="1703109"/>
                    </a:cubicBezTo>
                    <a:cubicBezTo>
                      <a:pt x="5487324" y="1517157"/>
                      <a:pt x="5506535" y="974028"/>
                      <a:pt x="5495558" y="765982"/>
                    </a:cubicBezTo>
                    <a:cubicBezTo>
                      <a:pt x="5488697" y="661039"/>
                      <a:pt x="5485953" y="580030"/>
                      <a:pt x="5469487" y="530320"/>
                    </a:cubicBezTo>
                    <a:cubicBezTo>
                      <a:pt x="5461254" y="500862"/>
                      <a:pt x="5446160" y="497179"/>
                      <a:pt x="5437928" y="469563"/>
                    </a:cubicBezTo>
                    <a:cubicBezTo>
                      <a:pt x="5425578" y="427217"/>
                      <a:pt x="5420089" y="346208"/>
                      <a:pt x="5418717" y="290975"/>
                    </a:cubicBezTo>
                    <a:cubicBezTo>
                      <a:pt x="5415973" y="243106"/>
                      <a:pt x="5410485" y="174985"/>
                      <a:pt x="5422834" y="154732"/>
                    </a:cubicBezTo>
                    <a:cubicBezTo>
                      <a:pt x="5429695" y="141844"/>
                      <a:pt x="5446160" y="138162"/>
                      <a:pt x="5454393" y="141844"/>
                    </a:cubicBezTo>
                    <a:cubicBezTo>
                      <a:pt x="5461254" y="145527"/>
                      <a:pt x="5470859" y="158415"/>
                      <a:pt x="5470859" y="167620"/>
                    </a:cubicBezTo>
                    <a:cubicBezTo>
                      <a:pt x="5472231" y="180508"/>
                      <a:pt x="5458510" y="209966"/>
                      <a:pt x="5448905" y="211807"/>
                    </a:cubicBezTo>
                    <a:cubicBezTo>
                      <a:pt x="5440672" y="215489"/>
                      <a:pt x="5418717" y="193396"/>
                      <a:pt x="5417345" y="180508"/>
                    </a:cubicBezTo>
                    <a:cubicBezTo>
                      <a:pt x="5415973" y="169461"/>
                      <a:pt x="5425578" y="145527"/>
                      <a:pt x="5433811" y="141844"/>
                    </a:cubicBezTo>
                    <a:cubicBezTo>
                      <a:pt x="5443416" y="138162"/>
                      <a:pt x="5461254" y="147368"/>
                      <a:pt x="5470859" y="163938"/>
                    </a:cubicBezTo>
                    <a:cubicBezTo>
                      <a:pt x="5490069" y="202601"/>
                      <a:pt x="5468115" y="362778"/>
                      <a:pt x="5481836" y="427217"/>
                    </a:cubicBezTo>
                    <a:cubicBezTo>
                      <a:pt x="5491441" y="469563"/>
                      <a:pt x="5513396" y="482451"/>
                      <a:pt x="5524372" y="524796"/>
                    </a:cubicBezTo>
                    <a:cubicBezTo>
                      <a:pt x="5539466" y="585553"/>
                      <a:pt x="5543583" y="655515"/>
                      <a:pt x="5550443" y="764141"/>
                    </a:cubicBezTo>
                    <a:cubicBezTo>
                      <a:pt x="5562792" y="983234"/>
                      <a:pt x="5529861" y="1502428"/>
                      <a:pt x="5558676" y="1767548"/>
                    </a:cubicBezTo>
                    <a:cubicBezTo>
                      <a:pt x="5579258" y="1946136"/>
                      <a:pt x="5636888" y="2080538"/>
                      <a:pt x="5656099" y="2209416"/>
                    </a:cubicBezTo>
                    <a:cubicBezTo>
                      <a:pt x="5669820" y="2308836"/>
                      <a:pt x="5662959" y="2408256"/>
                      <a:pt x="5673936" y="2478218"/>
                    </a:cubicBezTo>
                    <a:cubicBezTo>
                      <a:pt x="5682169" y="2526088"/>
                      <a:pt x="5697263" y="2527929"/>
                      <a:pt x="5705496" y="2596050"/>
                    </a:cubicBezTo>
                    <a:cubicBezTo>
                      <a:pt x="5752148" y="2944020"/>
                      <a:pt x="5654726" y="5538150"/>
                      <a:pt x="5713728" y="5895327"/>
                    </a:cubicBezTo>
                    <a:cubicBezTo>
                      <a:pt x="5726078" y="5968971"/>
                      <a:pt x="5749404" y="5968971"/>
                      <a:pt x="5757637" y="6022363"/>
                    </a:cubicBezTo>
                    <a:cubicBezTo>
                      <a:pt x="5771359" y="6099690"/>
                      <a:pt x="5754892" y="6235933"/>
                      <a:pt x="5760382" y="6326147"/>
                    </a:cubicBezTo>
                    <a:cubicBezTo>
                      <a:pt x="5763126" y="6397951"/>
                      <a:pt x="5768614" y="6466072"/>
                      <a:pt x="5779591" y="6521305"/>
                    </a:cubicBezTo>
                    <a:cubicBezTo>
                      <a:pt x="5787825" y="6563651"/>
                      <a:pt x="5802918" y="6583903"/>
                      <a:pt x="5812523" y="6628090"/>
                    </a:cubicBezTo>
                    <a:cubicBezTo>
                      <a:pt x="5826244" y="6692529"/>
                      <a:pt x="5827617" y="6790108"/>
                      <a:pt x="5842710" y="6871117"/>
                    </a:cubicBezTo>
                    <a:cubicBezTo>
                      <a:pt x="5857804" y="6953967"/>
                      <a:pt x="5882503" y="7040499"/>
                      <a:pt x="5903085" y="7117826"/>
                    </a:cubicBezTo>
                    <a:cubicBezTo>
                      <a:pt x="5922295" y="7189629"/>
                      <a:pt x="5938760" y="7266956"/>
                      <a:pt x="5962086" y="7322190"/>
                    </a:cubicBezTo>
                    <a:cubicBezTo>
                      <a:pt x="5979925" y="7364536"/>
                      <a:pt x="6012856" y="7395835"/>
                      <a:pt x="6023833" y="7428975"/>
                    </a:cubicBezTo>
                    <a:cubicBezTo>
                      <a:pt x="6030694" y="7451068"/>
                      <a:pt x="6034811" y="7469479"/>
                      <a:pt x="6032066" y="7489731"/>
                    </a:cubicBezTo>
                    <a:cubicBezTo>
                      <a:pt x="6030694" y="7511824"/>
                      <a:pt x="6023833" y="7537600"/>
                      <a:pt x="6008739" y="7559694"/>
                    </a:cubicBezTo>
                    <a:cubicBezTo>
                      <a:pt x="5986785" y="7590993"/>
                      <a:pt x="5936016" y="7616768"/>
                      <a:pt x="5896224" y="7638862"/>
                    </a:cubicBezTo>
                    <a:cubicBezTo>
                      <a:pt x="5852315" y="7660955"/>
                      <a:pt x="5812523" y="7677525"/>
                      <a:pt x="5756265" y="7690413"/>
                    </a:cubicBezTo>
                    <a:cubicBezTo>
                      <a:pt x="5676681" y="7708824"/>
                      <a:pt x="5533978" y="7699618"/>
                      <a:pt x="5461254" y="7718030"/>
                    </a:cubicBezTo>
                    <a:cubicBezTo>
                      <a:pt x="5418717" y="7729076"/>
                      <a:pt x="5410485" y="7749328"/>
                      <a:pt x="5359715" y="7760375"/>
                    </a:cubicBezTo>
                    <a:cubicBezTo>
                      <a:pt x="5223873" y="7787991"/>
                      <a:pt x="4739506" y="7738282"/>
                      <a:pt x="4591314" y="7771422"/>
                    </a:cubicBezTo>
                    <a:cubicBezTo>
                      <a:pt x="4528195" y="7786150"/>
                      <a:pt x="4530940" y="7813767"/>
                      <a:pt x="4460960" y="7828497"/>
                    </a:cubicBezTo>
                    <a:cubicBezTo>
                      <a:pt x="4196136" y="7885571"/>
                      <a:pt x="2843201" y="7787991"/>
                      <a:pt x="2512515" y="7834020"/>
                    </a:cubicBezTo>
                    <a:cubicBezTo>
                      <a:pt x="2398627" y="7850590"/>
                      <a:pt x="2398627" y="7881889"/>
                      <a:pt x="2284739" y="7900300"/>
                    </a:cubicBezTo>
                    <a:cubicBezTo>
                      <a:pt x="1959540" y="7948169"/>
                      <a:pt x="616211" y="7942645"/>
                      <a:pt x="382946" y="7931599"/>
                    </a:cubicBezTo>
                    <a:cubicBezTo>
                      <a:pt x="330804" y="7929758"/>
                      <a:pt x="311594" y="7929758"/>
                      <a:pt x="288268" y="7922393"/>
                    </a:cubicBezTo>
                    <a:cubicBezTo>
                      <a:pt x="273174" y="7916870"/>
                      <a:pt x="264941" y="7913188"/>
                      <a:pt x="253964" y="7902141"/>
                    </a:cubicBezTo>
                    <a:cubicBezTo>
                      <a:pt x="240243" y="7887412"/>
                      <a:pt x="221033" y="7870842"/>
                      <a:pt x="211428" y="7834020"/>
                    </a:cubicBezTo>
                    <a:cubicBezTo>
                      <a:pt x="188101" y="7745647"/>
                      <a:pt x="197706" y="7441862"/>
                      <a:pt x="216916" y="7335077"/>
                    </a:cubicBezTo>
                    <a:cubicBezTo>
                      <a:pt x="227894" y="7279844"/>
                      <a:pt x="252592" y="7266956"/>
                      <a:pt x="262197" y="7217246"/>
                    </a:cubicBezTo>
                    <a:cubicBezTo>
                      <a:pt x="275919" y="7143602"/>
                      <a:pt x="266314" y="7003677"/>
                      <a:pt x="271802" y="6926350"/>
                    </a:cubicBezTo>
                    <a:cubicBezTo>
                      <a:pt x="275919" y="6872958"/>
                      <a:pt x="278663" y="6832454"/>
                      <a:pt x="286896" y="6791949"/>
                    </a:cubicBezTo>
                    <a:cubicBezTo>
                      <a:pt x="295129" y="6756967"/>
                      <a:pt x="311594" y="6733033"/>
                      <a:pt x="317083" y="6696211"/>
                    </a:cubicBezTo>
                    <a:cubicBezTo>
                      <a:pt x="325316" y="6650183"/>
                      <a:pt x="317083" y="6593108"/>
                      <a:pt x="323944" y="6536034"/>
                    </a:cubicBezTo>
                    <a:cubicBezTo>
                      <a:pt x="330804" y="6466072"/>
                      <a:pt x="354131" y="6427409"/>
                      <a:pt x="365108" y="6307736"/>
                    </a:cubicBezTo>
                    <a:cubicBezTo>
                      <a:pt x="403528" y="5887962"/>
                      <a:pt x="373341" y="3781727"/>
                      <a:pt x="363736" y="3444803"/>
                    </a:cubicBezTo>
                    <a:cubicBezTo>
                      <a:pt x="362364" y="3373000"/>
                      <a:pt x="363736" y="3361953"/>
                      <a:pt x="356875" y="3314084"/>
                    </a:cubicBezTo>
                    <a:cubicBezTo>
                      <a:pt x="348642" y="3255168"/>
                      <a:pt x="322572" y="3198094"/>
                      <a:pt x="312967" y="3124450"/>
                    </a:cubicBezTo>
                    <a:cubicBezTo>
                      <a:pt x="300617" y="3023188"/>
                      <a:pt x="318455" y="2857488"/>
                      <a:pt x="304734" y="2761750"/>
                    </a:cubicBezTo>
                    <a:cubicBezTo>
                      <a:pt x="295129" y="2693629"/>
                      <a:pt x="270430" y="2662330"/>
                      <a:pt x="259453" y="2596050"/>
                    </a:cubicBezTo>
                    <a:cubicBezTo>
                      <a:pt x="244359" y="2500312"/>
                      <a:pt x="240243" y="2376957"/>
                      <a:pt x="236126" y="2240715"/>
                    </a:cubicBezTo>
                    <a:cubicBezTo>
                      <a:pt x="229266" y="2056603"/>
                      <a:pt x="240243" y="1763866"/>
                      <a:pt x="233382" y="1590801"/>
                    </a:cubicBezTo>
                    <a:cubicBezTo>
                      <a:pt x="229266" y="1474811"/>
                      <a:pt x="227894" y="1432466"/>
                      <a:pt x="212800" y="1303588"/>
                    </a:cubicBezTo>
                    <a:cubicBezTo>
                      <a:pt x="179869" y="1031103"/>
                      <a:pt x="-19092" y="174985"/>
                      <a:pt x="1490" y="44265"/>
                    </a:cubicBezTo>
                    <a:cubicBezTo>
                      <a:pt x="5606" y="16649"/>
                      <a:pt x="16583" y="1920"/>
                      <a:pt x="26188" y="79"/>
                    </a:cubicBezTo>
                    <a:cubicBezTo>
                      <a:pt x="34421" y="-1762"/>
                      <a:pt x="55003" y="29536"/>
                      <a:pt x="55003" y="29536"/>
                    </a:cubicBezTo>
                  </a:path>
                </a:pathLst>
              </a:custGeom>
              <a:solidFill>
                <a:srgbClr val="8ACEFF">
                  <a:alpha val="8235"/>
                </a:srgbClr>
              </a:solidFill>
              <a:ln cap="sq">
                <a:noFill/>
                <a:prstDash val="solid"/>
                <a:miter/>
              </a:ln>
            </p:spPr>
          </p:sp>
        </p:grpSp>
        <p:sp>
          <p:nvSpPr>
            <p:cNvPr name="Freeform 13" id="13"/>
            <p:cNvSpPr/>
            <p:nvPr/>
          </p:nvSpPr>
          <p:spPr>
            <a:xfrm flipH="false" flipV="false" rot="0">
              <a:off x="6108956" y="7794863"/>
              <a:ext cx="907660" cy="830096"/>
            </a:xfrm>
            <a:custGeom>
              <a:avLst/>
              <a:gdLst/>
              <a:ahLst/>
              <a:cxnLst/>
              <a:rect r="r" b="b" t="t" l="l"/>
              <a:pathLst>
                <a:path h="830096" w="907660">
                  <a:moveTo>
                    <a:pt x="0" y="0"/>
                  </a:moveTo>
                  <a:lnTo>
                    <a:pt x="907660" y="0"/>
                  </a:lnTo>
                  <a:lnTo>
                    <a:pt x="907660" y="830096"/>
                  </a:lnTo>
                  <a:lnTo>
                    <a:pt x="0" y="8300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7526578" y="7444950"/>
              <a:ext cx="1055764" cy="965544"/>
            </a:xfrm>
            <a:custGeom>
              <a:avLst/>
              <a:gdLst/>
              <a:ahLst/>
              <a:cxnLst/>
              <a:rect r="r" b="b" t="t" l="l"/>
              <a:pathLst>
                <a:path h="965544" w="1055764">
                  <a:moveTo>
                    <a:pt x="0" y="0"/>
                  </a:moveTo>
                  <a:lnTo>
                    <a:pt x="1055764" y="0"/>
                  </a:lnTo>
                  <a:lnTo>
                    <a:pt x="1055764" y="965544"/>
                  </a:lnTo>
                  <a:lnTo>
                    <a:pt x="0" y="9655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8100000">
              <a:off x="4140668" y="327791"/>
              <a:ext cx="1180707" cy="1409799"/>
            </a:xfrm>
            <a:custGeom>
              <a:avLst/>
              <a:gdLst/>
              <a:ahLst/>
              <a:cxnLst/>
              <a:rect r="r" b="b" t="t" l="l"/>
              <a:pathLst>
                <a:path h="1409799" w="1180707">
                  <a:moveTo>
                    <a:pt x="0" y="0"/>
                  </a:moveTo>
                  <a:lnTo>
                    <a:pt x="1180707" y="0"/>
                  </a:lnTo>
                  <a:lnTo>
                    <a:pt x="1180707" y="1409800"/>
                  </a:lnTo>
                  <a:lnTo>
                    <a:pt x="0" y="1409800"/>
                  </a:lnTo>
                  <a:lnTo>
                    <a:pt x="0" y="0"/>
                  </a:lnTo>
                  <a:close/>
                </a:path>
              </a:pathLst>
            </a:custGeom>
            <a:blipFill>
              <a:blip r:embed="rId4"/>
              <a:stretch>
                <a:fillRect l="0" t="0" r="0" b="0"/>
              </a:stretch>
            </a:blipFill>
          </p:spPr>
        </p:sp>
        <p:sp>
          <p:nvSpPr>
            <p:cNvPr name="Freeform 16" id="16"/>
            <p:cNvSpPr/>
            <p:nvPr/>
          </p:nvSpPr>
          <p:spPr>
            <a:xfrm flipH="false" flipV="false" rot="-7646746">
              <a:off x="6172392" y="327791"/>
              <a:ext cx="1180707" cy="1409799"/>
            </a:xfrm>
            <a:custGeom>
              <a:avLst/>
              <a:gdLst/>
              <a:ahLst/>
              <a:cxnLst/>
              <a:rect r="r" b="b" t="t" l="l"/>
              <a:pathLst>
                <a:path h="1409799" w="1180707">
                  <a:moveTo>
                    <a:pt x="0" y="0"/>
                  </a:moveTo>
                  <a:lnTo>
                    <a:pt x="1180707" y="0"/>
                  </a:lnTo>
                  <a:lnTo>
                    <a:pt x="1180707" y="1409800"/>
                  </a:lnTo>
                  <a:lnTo>
                    <a:pt x="0" y="1409800"/>
                  </a:lnTo>
                  <a:lnTo>
                    <a:pt x="0" y="0"/>
                  </a:lnTo>
                  <a:close/>
                </a:path>
              </a:pathLst>
            </a:custGeom>
            <a:blipFill>
              <a:blip r:embed="rId4"/>
              <a:stretch>
                <a:fillRect l="0" t="0" r="0" b="0"/>
              </a:stretch>
            </a:blipFill>
          </p:spPr>
        </p:sp>
        <p:sp>
          <p:nvSpPr>
            <p:cNvPr name="Freeform 17" id="17"/>
            <p:cNvSpPr/>
            <p:nvPr/>
          </p:nvSpPr>
          <p:spPr>
            <a:xfrm flipH="false" flipV="false" rot="-7859201">
              <a:off x="7991988" y="203068"/>
              <a:ext cx="1180707" cy="1409799"/>
            </a:xfrm>
            <a:custGeom>
              <a:avLst/>
              <a:gdLst/>
              <a:ahLst/>
              <a:cxnLst/>
              <a:rect r="r" b="b" t="t" l="l"/>
              <a:pathLst>
                <a:path h="1409799" w="1180707">
                  <a:moveTo>
                    <a:pt x="0" y="0"/>
                  </a:moveTo>
                  <a:lnTo>
                    <a:pt x="1180707" y="0"/>
                  </a:lnTo>
                  <a:lnTo>
                    <a:pt x="1180707" y="1409799"/>
                  </a:lnTo>
                  <a:lnTo>
                    <a:pt x="0" y="1409799"/>
                  </a:lnTo>
                  <a:lnTo>
                    <a:pt x="0" y="0"/>
                  </a:lnTo>
                  <a:close/>
                </a:path>
              </a:pathLst>
            </a:custGeom>
            <a:blipFill>
              <a:blip r:embed="rId4"/>
              <a:stretch>
                <a:fillRect l="0" t="0" r="0" b="0"/>
              </a:stretch>
            </a:blipFill>
          </p:spPr>
        </p:sp>
        <p:sp>
          <p:nvSpPr>
            <p:cNvPr name="Freeform 18" id="18"/>
            <p:cNvSpPr/>
            <p:nvPr/>
          </p:nvSpPr>
          <p:spPr>
            <a:xfrm flipH="false" flipV="false" rot="-8100000">
              <a:off x="5056550" y="210983"/>
              <a:ext cx="1180707" cy="1409799"/>
            </a:xfrm>
            <a:custGeom>
              <a:avLst/>
              <a:gdLst/>
              <a:ahLst/>
              <a:cxnLst/>
              <a:rect r="r" b="b" t="t" l="l"/>
              <a:pathLst>
                <a:path h="1409799" w="1180707">
                  <a:moveTo>
                    <a:pt x="0" y="0"/>
                  </a:moveTo>
                  <a:lnTo>
                    <a:pt x="1180707" y="0"/>
                  </a:lnTo>
                  <a:lnTo>
                    <a:pt x="1180707" y="1409799"/>
                  </a:lnTo>
                  <a:lnTo>
                    <a:pt x="0" y="1409799"/>
                  </a:lnTo>
                  <a:lnTo>
                    <a:pt x="0" y="0"/>
                  </a:lnTo>
                  <a:close/>
                </a:path>
              </a:pathLst>
            </a:custGeom>
            <a:blipFill>
              <a:blip r:embed="rId4"/>
              <a:stretch>
                <a:fillRect l="0" t="0" r="0" b="0"/>
              </a:stretch>
            </a:blipFill>
          </p:spPr>
        </p:sp>
        <p:sp>
          <p:nvSpPr>
            <p:cNvPr name="Freeform 19" id="19"/>
            <p:cNvSpPr/>
            <p:nvPr/>
          </p:nvSpPr>
          <p:spPr>
            <a:xfrm flipH="false" flipV="false" rot="-8100000">
              <a:off x="7045173" y="210983"/>
              <a:ext cx="1180707" cy="1409799"/>
            </a:xfrm>
            <a:custGeom>
              <a:avLst/>
              <a:gdLst/>
              <a:ahLst/>
              <a:cxnLst/>
              <a:rect r="r" b="b" t="t" l="l"/>
              <a:pathLst>
                <a:path h="1409799" w="1180707">
                  <a:moveTo>
                    <a:pt x="0" y="0"/>
                  </a:moveTo>
                  <a:lnTo>
                    <a:pt x="1180707" y="0"/>
                  </a:lnTo>
                  <a:lnTo>
                    <a:pt x="1180707" y="1409799"/>
                  </a:lnTo>
                  <a:lnTo>
                    <a:pt x="0" y="1409799"/>
                  </a:lnTo>
                  <a:lnTo>
                    <a:pt x="0" y="0"/>
                  </a:lnTo>
                  <a:close/>
                </a:path>
              </a:pathLst>
            </a:custGeom>
            <a:blipFill>
              <a:blip r:embed="rId4"/>
              <a:stretch>
                <a:fillRect l="0" t="0" r="0" b="0"/>
              </a:stretch>
            </a:blipFill>
          </p:spPr>
        </p:sp>
        <p:sp>
          <p:nvSpPr>
            <p:cNvPr name="Freeform 20" id="20"/>
            <p:cNvSpPr/>
            <p:nvPr/>
          </p:nvSpPr>
          <p:spPr>
            <a:xfrm flipH="false" flipV="false" rot="3701657">
              <a:off x="4140668" y="210983"/>
              <a:ext cx="1180707" cy="1409799"/>
            </a:xfrm>
            <a:custGeom>
              <a:avLst/>
              <a:gdLst/>
              <a:ahLst/>
              <a:cxnLst/>
              <a:rect r="r" b="b" t="t" l="l"/>
              <a:pathLst>
                <a:path h="1409799" w="1180707">
                  <a:moveTo>
                    <a:pt x="0" y="0"/>
                  </a:moveTo>
                  <a:lnTo>
                    <a:pt x="1180707" y="0"/>
                  </a:lnTo>
                  <a:lnTo>
                    <a:pt x="1180707" y="1409799"/>
                  </a:lnTo>
                  <a:lnTo>
                    <a:pt x="0" y="1409799"/>
                  </a:lnTo>
                  <a:lnTo>
                    <a:pt x="0" y="0"/>
                  </a:lnTo>
                  <a:close/>
                </a:path>
              </a:pathLst>
            </a:custGeom>
            <a:blipFill>
              <a:blip r:embed="rId4"/>
              <a:stretch>
                <a:fillRect l="0" t="0" r="0" b="0"/>
              </a:stretch>
            </a:blipFill>
          </p:spPr>
        </p:sp>
        <p:sp>
          <p:nvSpPr>
            <p:cNvPr name="Freeform 21" id="21"/>
            <p:cNvSpPr/>
            <p:nvPr/>
          </p:nvSpPr>
          <p:spPr>
            <a:xfrm flipH="false" flipV="false" rot="3701657">
              <a:off x="7045173" y="203068"/>
              <a:ext cx="1180707" cy="1409799"/>
            </a:xfrm>
            <a:custGeom>
              <a:avLst/>
              <a:gdLst/>
              <a:ahLst/>
              <a:cxnLst/>
              <a:rect r="r" b="b" t="t" l="l"/>
              <a:pathLst>
                <a:path h="1409799" w="1180707">
                  <a:moveTo>
                    <a:pt x="0" y="0"/>
                  </a:moveTo>
                  <a:lnTo>
                    <a:pt x="1180707" y="0"/>
                  </a:lnTo>
                  <a:lnTo>
                    <a:pt x="1180707" y="1409799"/>
                  </a:lnTo>
                  <a:lnTo>
                    <a:pt x="0" y="1409799"/>
                  </a:lnTo>
                  <a:lnTo>
                    <a:pt x="0" y="0"/>
                  </a:lnTo>
                  <a:close/>
                </a:path>
              </a:pathLst>
            </a:custGeom>
            <a:blipFill>
              <a:blip r:embed="rId4"/>
              <a:stretch>
                <a:fillRect l="0" t="0" r="0" b="0"/>
              </a:stretch>
            </a:blipFill>
          </p:spPr>
        </p:sp>
        <p:sp>
          <p:nvSpPr>
            <p:cNvPr name="Freeform 22" id="22"/>
            <p:cNvSpPr/>
            <p:nvPr/>
          </p:nvSpPr>
          <p:spPr>
            <a:xfrm flipH="false" flipV="false" rot="0">
              <a:off x="4731021" y="7996002"/>
              <a:ext cx="627318" cy="874310"/>
            </a:xfrm>
            <a:custGeom>
              <a:avLst/>
              <a:gdLst/>
              <a:ahLst/>
              <a:cxnLst/>
              <a:rect r="r" b="b" t="t" l="l"/>
              <a:pathLst>
                <a:path h="874310" w="627318">
                  <a:moveTo>
                    <a:pt x="0" y="0"/>
                  </a:moveTo>
                  <a:lnTo>
                    <a:pt x="627318" y="0"/>
                  </a:lnTo>
                  <a:lnTo>
                    <a:pt x="627318" y="874310"/>
                  </a:lnTo>
                  <a:lnTo>
                    <a:pt x="0" y="874310"/>
                  </a:lnTo>
                  <a:lnTo>
                    <a:pt x="0" y="0"/>
                  </a:lnTo>
                  <a:close/>
                </a:path>
              </a:pathLst>
            </a:custGeom>
            <a:blipFill>
              <a:blip r:embed="rId5"/>
              <a:stretch>
                <a:fillRect l="0" t="0" r="0" b="0"/>
              </a:stretch>
            </a:blipFill>
          </p:spPr>
        </p:sp>
        <p:sp>
          <p:nvSpPr>
            <p:cNvPr name="TextBox 23" id="23"/>
            <p:cNvSpPr txBox="true"/>
            <p:nvPr/>
          </p:nvSpPr>
          <p:spPr>
            <a:xfrm rot="0">
              <a:off x="234650" y="532388"/>
              <a:ext cx="2767816" cy="375580"/>
            </a:xfrm>
            <a:prstGeom prst="rect">
              <a:avLst/>
            </a:prstGeom>
          </p:spPr>
          <p:txBody>
            <a:bodyPr anchor="t" rtlCol="false" tIns="0" lIns="0" bIns="0" rIns="0">
              <a:spAutoFit/>
            </a:bodyPr>
            <a:lstStyle/>
            <a:p>
              <a:pPr algn="ctr">
                <a:lnSpc>
                  <a:spcPts val="2410"/>
                </a:lnSpc>
                <a:spcBef>
                  <a:spcPct val="0"/>
                </a:spcBef>
              </a:pPr>
              <a:r>
                <a:rPr lang="en-US" sz="1721">
                  <a:solidFill>
                    <a:srgbClr val="000000"/>
                  </a:solidFill>
                  <a:latin typeface="Canva Sans"/>
                  <a:ea typeface="Canva Sans"/>
                  <a:cs typeface="Canva Sans"/>
                  <a:sym typeface="Canva Sans"/>
                </a:rPr>
                <a:t>with exposure to air</a:t>
              </a:r>
            </a:p>
          </p:txBody>
        </p:sp>
      </p:grpSp>
      <p:grpSp>
        <p:nvGrpSpPr>
          <p:cNvPr name="Group 24" id="24"/>
          <p:cNvGrpSpPr/>
          <p:nvPr/>
        </p:nvGrpSpPr>
        <p:grpSpPr>
          <a:xfrm rot="0">
            <a:off x="1142980" y="1028700"/>
            <a:ext cx="7598667" cy="8133736"/>
            <a:chOff x="0" y="0"/>
            <a:chExt cx="10131556" cy="10844982"/>
          </a:xfrm>
        </p:grpSpPr>
        <p:sp>
          <p:nvSpPr>
            <p:cNvPr name="Freeform 25" id="25"/>
            <p:cNvSpPr/>
            <p:nvPr/>
          </p:nvSpPr>
          <p:spPr>
            <a:xfrm flipH="false" flipV="false" rot="0">
              <a:off x="4774047" y="8332922"/>
              <a:ext cx="686014" cy="688518"/>
            </a:xfrm>
            <a:custGeom>
              <a:avLst/>
              <a:gdLst/>
              <a:ahLst/>
              <a:cxnLst/>
              <a:rect r="r" b="b" t="t" l="l"/>
              <a:pathLst>
                <a:path h="688518" w="686014">
                  <a:moveTo>
                    <a:pt x="0" y="0"/>
                  </a:moveTo>
                  <a:lnTo>
                    <a:pt x="686014" y="0"/>
                  </a:lnTo>
                  <a:lnTo>
                    <a:pt x="686014" y="688518"/>
                  </a:lnTo>
                  <a:lnTo>
                    <a:pt x="0" y="68851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6" id="26"/>
            <p:cNvSpPr/>
            <p:nvPr/>
          </p:nvSpPr>
          <p:spPr>
            <a:xfrm flipH="false" flipV="false" rot="0">
              <a:off x="8169044" y="8917034"/>
              <a:ext cx="272563" cy="249272"/>
            </a:xfrm>
            <a:custGeom>
              <a:avLst/>
              <a:gdLst/>
              <a:ahLst/>
              <a:cxnLst/>
              <a:rect r="r" b="b" t="t" l="l"/>
              <a:pathLst>
                <a:path h="249272" w="272563">
                  <a:moveTo>
                    <a:pt x="0" y="0"/>
                  </a:moveTo>
                  <a:lnTo>
                    <a:pt x="272563" y="0"/>
                  </a:lnTo>
                  <a:lnTo>
                    <a:pt x="272563" y="249271"/>
                  </a:lnTo>
                  <a:lnTo>
                    <a:pt x="0" y="24927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0">
              <a:off x="7902907" y="8917034"/>
              <a:ext cx="175635" cy="160626"/>
            </a:xfrm>
            <a:custGeom>
              <a:avLst/>
              <a:gdLst/>
              <a:ahLst/>
              <a:cxnLst/>
              <a:rect r="r" b="b" t="t" l="l"/>
              <a:pathLst>
                <a:path h="160626" w="175635">
                  <a:moveTo>
                    <a:pt x="0" y="0"/>
                  </a:moveTo>
                  <a:lnTo>
                    <a:pt x="175635" y="0"/>
                  </a:lnTo>
                  <a:lnTo>
                    <a:pt x="175635" y="160626"/>
                  </a:lnTo>
                  <a:lnTo>
                    <a:pt x="0" y="1606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8" id="28"/>
            <p:cNvSpPr txBox="true"/>
            <p:nvPr/>
          </p:nvSpPr>
          <p:spPr>
            <a:xfrm rot="0">
              <a:off x="0" y="9772642"/>
              <a:ext cx="10131556" cy="1072340"/>
            </a:xfrm>
            <a:prstGeom prst="rect">
              <a:avLst/>
            </a:prstGeom>
          </p:spPr>
          <p:txBody>
            <a:bodyPr anchor="t" rtlCol="false" tIns="0" lIns="0" bIns="0" rIns="0">
              <a:spAutoFit/>
            </a:bodyPr>
            <a:lstStyle/>
            <a:p>
              <a:pPr algn="just">
                <a:lnSpc>
                  <a:spcPts val="2219"/>
                </a:lnSpc>
                <a:spcBef>
                  <a:spcPct val="0"/>
                </a:spcBef>
              </a:pPr>
              <a:r>
                <a:rPr lang="en-US" sz="1585">
                  <a:solidFill>
                    <a:srgbClr val="000000"/>
                  </a:solidFill>
                  <a:latin typeface="Canva Sans"/>
                  <a:ea typeface="Canva Sans"/>
                  <a:cs typeface="Canva Sans"/>
                  <a:sym typeface="Canva Sans"/>
                </a:rPr>
                <a:t>primary decomposer decomposes cellulose and other complex carbohydrates to sugars, and the yeast and acetobacter do the same thing as in our controlled system</a:t>
              </a:r>
            </a:p>
          </p:txBody>
        </p:sp>
        <p:sp>
          <p:nvSpPr>
            <p:cNvPr name="Freeform 29" id="29"/>
            <p:cNvSpPr/>
            <p:nvPr/>
          </p:nvSpPr>
          <p:spPr>
            <a:xfrm flipH="false" flipV="false" rot="0">
              <a:off x="177674" y="8485507"/>
              <a:ext cx="1140038" cy="1144199"/>
            </a:xfrm>
            <a:custGeom>
              <a:avLst/>
              <a:gdLst/>
              <a:ahLst/>
              <a:cxnLst/>
              <a:rect r="r" b="b" t="t" l="l"/>
              <a:pathLst>
                <a:path h="1144199" w="1140038">
                  <a:moveTo>
                    <a:pt x="0" y="0"/>
                  </a:moveTo>
                  <a:lnTo>
                    <a:pt x="1140038" y="0"/>
                  </a:lnTo>
                  <a:lnTo>
                    <a:pt x="1140038" y="1144200"/>
                  </a:lnTo>
                  <a:lnTo>
                    <a:pt x="0" y="11442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0" id="30"/>
            <p:cNvSpPr/>
            <p:nvPr/>
          </p:nvSpPr>
          <p:spPr>
            <a:xfrm flipH="false" flipV="false" rot="0">
              <a:off x="3657069" y="8271274"/>
              <a:ext cx="1880859" cy="1093743"/>
            </a:xfrm>
            <a:custGeom>
              <a:avLst/>
              <a:gdLst/>
              <a:ahLst/>
              <a:cxnLst/>
              <a:rect r="r" b="b" t="t" l="l"/>
              <a:pathLst>
                <a:path h="1093743" w="1880859">
                  <a:moveTo>
                    <a:pt x="0" y="0"/>
                  </a:moveTo>
                  <a:lnTo>
                    <a:pt x="1880859" y="0"/>
                  </a:lnTo>
                  <a:lnTo>
                    <a:pt x="1880859" y="1093743"/>
                  </a:lnTo>
                  <a:lnTo>
                    <a:pt x="0" y="109374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1" id="31"/>
            <p:cNvSpPr/>
            <p:nvPr/>
          </p:nvSpPr>
          <p:spPr>
            <a:xfrm flipH="false" flipV="false" rot="0">
              <a:off x="4866644" y="8934682"/>
              <a:ext cx="851932" cy="635076"/>
            </a:xfrm>
            <a:custGeom>
              <a:avLst/>
              <a:gdLst/>
              <a:ahLst/>
              <a:cxnLst/>
              <a:rect r="r" b="b" t="t" l="l"/>
              <a:pathLst>
                <a:path h="635076" w="851932">
                  <a:moveTo>
                    <a:pt x="0" y="0"/>
                  </a:moveTo>
                  <a:lnTo>
                    <a:pt x="851932" y="0"/>
                  </a:lnTo>
                  <a:lnTo>
                    <a:pt x="851932" y="635077"/>
                  </a:lnTo>
                  <a:lnTo>
                    <a:pt x="0" y="635077"/>
                  </a:lnTo>
                  <a:lnTo>
                    <a:pt x="0" y="0"/>
                  </a:lnTo>
                  <a:close/>
                </a:path>
              </a:pathLst>
            </a:custGeom>
            <a:blipFill>
              <a:blip r:embed="rId10"/>
              <a:stretch>
                <a:fillRect l="0" t="0" r="0" b="0"/>
              </a:stretch>
            </a:blipFill>
          </p:spPr>
        </p:sp>
        <p:sp>
          <p:nvSpPr>
            <p:cNvPr name="Freeform 32" id="32"/>
            <p:cNvSpPr/>
            <p:nvPr/>
          </p:nvSpPr>
          <p:spPr>
            <a:xfrm flipH="false" flipV="false" rot="0">
              <a:off x="8941219" y="9138138"/>
              <a:ext cx="735452" cy="672604"/>
            </a:xfrm>
            <a:custGeom>
              <a:avLst/>
              <a:gdLst/>
              <a:ahLst/>
              <a:cxnLst/>
              <a:rect r="r" b="b" t="t" l="l"/>
              <a:pathLst>
                <a:path h="672604" w="735452">
                  <a:moveTo>
                    <a:pt x="0" y="0"/>
                  </a:moveTo>
                  <a:lnTo>
                    <a:pt x="735451" y="0"/>
                  </a:lnTo>
                  <a:lnTo>
                    <a:pt x="735451" y="672604"/>
                  </a:lnTo>
                  <a:lnTo>
                    <a:pt x="0" y="6726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3" id="33"/>
            <p:cNvSpPr txBox="true"/>
            <p:nvPr/>
          </p:nvSpPr>
          <p:spPr>
            <a:xfrm rot="0">
              <a:off x="0" y="-47625"/>
              <a:ext cx="10131556" cy="1017973"/>
            </a:xfrm>
            <a:prstGeom prst="rect">
              <a:avLst/>
            </a:prstGeom>
          </p:spPr>
          <p:txBody>
            <a:bodyPr anchor="t" rtlCol="false" tIns="0" lIns="0" bIns="0" rIns="0">
              <a:spAutoFit/>
            </a:bodyPr>
            <a:lstStyle/>
            <a:p>
              <a:pPr algn="just">
                <a:lnSpc>
                  <a:spcPts val="3144"/>
                </a:lnSpc>
                <a:spcBef>
                  <a:spcPct val="0"/>
                </a:spcBef>
              </a:pPr>
              <a:r>
                <a:rPr lang="en-US" sz="2246">
                  <a:solidFill>
                    <a:srgbClr val="000000"/>
                  </a:solidFill>
                  <a:latin typeface="Canva Sans"/>
                  <a:ea typeface="Canva Sans"/>
                  <a:cs typeface="Canva Sans"/>
                  <a:sym typeface="Canva Sans"/>
                </a:rPr>
                <a:t>The Pellicle is made by rod shaped vinegar bacteria in multiple genera like </a:t>
              </a:r>
              <a:r>
                <a:rPr lang="en-US" sz="2246" i="true">
                  <a:solidFill>
                    <a:srgbClr val="000000"/>
                  </a:solidFill>
                  <a:latin typeface="Canva Sans Italics"/>
                  <a:ea typeface="Canva Sans Italics"/>
                  <a:cs typeface="Canva Sans Italics"/>
                  <a:sym typeface="Canva Sans Italics"/>
                </a:rPr>
                <a:t>Komagataeibacter / Acetobacter</a:t>
              </a:r>
            </a:p>
          </p:txBody>
        </p:sp>
        <p:sp>
          <p:nvSpPr>
            <p:cNvPr name="TextBox 34" id="34"/>
            <p:cNvSpPr txBox="true"/>
            <p:nvPr/>
          </p:nvSpPr>
          <p:spPr>
            <a:xfrm rot="0">
              <a:off x="0" y="1263840"/>
              <a:ext cx="10131556" cy="522662"/>
            </a:xfrm>
            <a:prstGeom prst="rect">
              <a:avLst/>
            </a:prstGeom>
          </p:spPr>
          <p:txBody>
            <a:bodyPr anchor="t" rtlCol="false" tIns="0" lIns="0" bIns="0" rIns="0">
              <a:spAutoFit/>
            </a:bodyPr>
            <a:lstStyle/>
            <a:p>
              <a:pPr algn="just">
                <a:lnSpc>
                  <a:spcPts val="1677"/>
                </a:lnSpc>
                <a:spcBef>
                  <a:spcPct val="0"/>
                </a:spcBef>
              </a:pPr>
              <a:r>
                <a:rPr lang="en-US" sz="1198">
                  <a:solidFill>
                    <a:srgbClr val="000000"/>
                  </a:solidFill>
                  <a:latin typeface="Canva Sans"/>
                  <a:ea typeface="Canva Sans"/>
                  <a:cs typeface="Canva Sans"/>
                  <a:sym typeface="Canva Sans"/>
                </a:rPr>
                <a:t>This species of vinegar bacteria survives the organic chemicals we know as caffeine and alcohol, which other bacteria have a hard time surviving</a:t>
              </a:r>
            </a:p>
          </p:txBody>
        </p:sp>
        <p:sp>
          <p:nvSpPr>
            <p:cNvPr name="Freeform 35" id="35"/>
            <p:cNvSpPr/>
            <p:nvPr/>
          </p:nvSpPr>
          <p:spPr>
            <a:xfrm flipH="false" flipV="false" rot="0">
              <a:off x="0" y="6998850"/>
              <a:ext cx="2002166" cy="1492524"/>
            </a:xfrm>
            <a:custGeom>
              <a:avLst/>
              <a:gdLst/>
              <a:ahLst/>
              <a:cxnLst/>
              <a:rect r="r" b="b" t="t" l="l"/>
              <a:pathLst>
                <a:path h="1492524" w="2002166">
                  <a:moveTo>
                    <a:pt x="0" y="0"/>
                  </a:moveTo>
                  <a:lnTo>
                    <a:pt x="2002166" y="0"/>
                  </a:lnTo>
                  <a:lnTo>
                    <a:pt x="2002166" y="1492524"/>
                  </a:lnTo>
                  <a:lnTo>
                    <a:pt x="0" y="1492524"/>
                  </a:lnTo>
                  <a:lnTo>
                    <a:pt x="0" y="0"/>
                  </a:lnTo>
                  <a:close/>
                </a:path>
              </a:pathLst>
            </a:custGeom>
            <a:blipFill>
              <a:blip r:embed="rId10"/>
              <a:stretch>
                <a:fillRect l="0" t="0" r="0" b="0"/>
              </a:stretch>
            </a:blipFill>
          </p:spPr>
        </p:sp>
        <p:sp>
          <p:nvSpPr>
            <p:cNvPr name="TextBox 36" id="36"/>
            <p:cNvSpPr txBox="true"/>
            <p:nvPr/>
          </p:nvSpPr>
          <p:spPr>
            <a:xfrm rot="0">
              <a:off x="1926308" y="6996268"/>
              <a:ext cx="1703864" cy="1944690"/>
            </a:xfrm>
            <a:prstGeom prst="rect">
              <a:avLst/>
            </a:prstGeom>
          </p:spPr>
          <p:txBody>
            <a:bodyPr anchor="t" rtlCol="false" tIns="0" lIns="0" bIns="0" rIns="0">
              <a:spAutoFit/>
            </a:bodyPr>
            <a:lstStyle/>
            <a:p>
              <a:pPr algn="ctr">
                <a:lnSpc>
                  <a:spcPts val="12318"/>
                </a:lnSpc>
                <a:spcBef>
                  <a:spcPct val="0"/>
                </a:spcBef>
              </a:pPr>
              <a:r>
                <a:rPr lang="en-US" sz="8798">
                  <a:solidFill>
                    <a:srgbClr val="000000"/>
                  </a:solidFill>
                  <a:latin typeface="Canva Sans"/>
                  <a:ea typeface="Canva Sans"/>
                  <a:cs typeface="Canva Sans"/>
                  <a:sym typeface="Canva Sans"/>
                </a:rPr>
                <a:t>+</a:t>
              </a:r>
            </a:p>
          </p:txBody>
        </p:sp>
        <p:sp>
          <p:nvSpPr>
            <p:cNvPr name="TextBox 37" id="37"/>
            <p:cNvSpPr txBox="true"/>
            <p:nvPr/>
          </p:nvSpPr>
          <p:spPr>
            <a:xfrm rot="0">
              <a:off x="5959655" y="6816049"/>
              <a:ext cx="1703864" cy="1944690"/>
            </a:xfrm>
            <a:prstGeom prst="rect">
              <a:avLst/>
            </a:prstGeom>
          </p:spPr>
          <p:txBody>
            <a:bodyPr anchor="t" rtlCol="false" tIns="0" lIns="0" bIns="0" rIns="0">
              <a:spAutoFit/>
            </a:bodyPr>
            <a:lstStyle/>
            <a:p>
              <a:pPr algn="ctr">
                <a:lnSpc>
                  <a:spcPts val="12318"/>
                </a:lnSpc>
                <a:spcBef>
                  <a:spcPct val="0"/>
                </a:spcBef>
              </a:pPr>
              <a:r>
                <a:rPr lang="en-US" sz="8798">
                  <a:solidFill>
                    <a:srgbClr val="000000"/>
                  </a:solidFill>
                  <a:latin typeface="Canva Sans"/>
                  <a:ea typeface="Canva Sans"/>
                  <a:cs typeface="Canva Sans"/>
                  <a:sym typeface="Canva Sans"/>
                </a:rPr>
                <a:t>+</a:t>
              </a:r>
            </a:p>
          </p:txBody>
        </p:sp>
        <p:sp>
          <p:nvSpPr>
            <p:cNvPr name="Freeform 38" id="38"/>
            <p:cNvSpPr/>
            <p:nvPr/>
          </p:nvSpPr>
          <p:spPr>
            <a:xfrm flipH="false" flipV="false" rot="0">
              <a:off x="3952218" y="6283778"/>
              <a:ext cx="1765286" cy="1774968"/>
            </a:xfrm>
            <a:custGeom>
              <a:avLst/>
              <a:gdLst/>
              <a:ahLst/>
              <a:cxnLst/>
              <a:rect r="r" b="b" t="t" l="l"/>
              <a:pathLst>
                <a:path h="1774968" w="1765286">
                  <a:moveTo>
                    <a:pt x="0" y="0"/>
                  </a:moveTo>
                  <a:lnTo>
                    <a:pt x="1765287" y="0"/>
                  </a:lnTo>
                  <a:lnTo>
                    <a:pt x="1765287" y="1774968"/>
                  </a:lnTo>
                  <a:lnTo>
                    <a:pt x="0" y="177496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39" id="39"/>
            <p:cNvSpPr/>
            <p:nvPr/>
          </p:nvSpPr>
          <p:spPr>
            <a:xfrm flipH="false" flipV="false" rot="0">
              <a:off x="8889727" y="8888866"/>
              <a:ext cx="272563" cy="249272"/>
            </a:xfrm>
            <a:custGeom>
              <a:avLst/>
              <a:gdLst/>
              <a:ahLst/>
              <a:cxnLst/>
              <a:rect r="r" b="b" t="t" l="l"/>
              <a:pathLst>
                <a:path h="249272" w="272563">
                  <a:moveTo>
                    <a:pt x="0" y="0"/>
                  </a:moveTo>
                  <a:lnTo>
                    <a:pt x="272563" y="0"/>
                  </a:lnTo>
                  <a:lnTo>
                    <a:pt x="272563" y="249272"/>
                  </a:lnTo>
                  <a:lnTo>
                    <a:pt x="0" y="2492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0" id="40"/>
            <p:cNvSpPr/>
            <p:nvPr/>
          </p:nvSpPr>
          <p:spPr>
            <a:xfrm flipH="false" flipV="false" rot="0">
              <a:off x="8617163" y="8888866"/>
              <a:ext cx="272563" cy="249272"/>
            </a:xfrm>
            <a:custGeom>
              <a:avLst/>
              <a:gdLst/>
              <a:ahLst/>
              <a:cxnLst/>
              <a:rect r="r" b="b" t="t" l="l"/>
              <a:pathLst>
                <a:path h="249272" w="272563">
                  <a:moveTo>
                    <a:pt x="0" y="0"/>
                  </a:moveTo>
                  <a:lnTo>
                    <a:pt x="272564" y="0"/>
                  </a:lnTo>
                  <a:lnTo>
                    <a:pt x="272564" y="249272"/>
                  </a:lnTo>
                  <a:lnTo>
                    <a:pt x="0" y="2492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1" id="41"/>
            <p:cNvSpPr/>
            <p:nvPr/>
          </p:nvSpPr>
          <p:spPr>
            <a:xfrm flipH="false" flipV="false" rot="0">
              <a:off x="0" y="2377062"/>
              <a:ext cx="1926754" cy="2685371"/>
            </a:xfrm>
            <a:custGeom>
              <a:avLst/>
              <a:gdLst/>
              <a:ahLst/>
              <a:cxnLst/>
              <a:rect r="r" b="b" t="t" l="l"/>
              <a:pathLst>
                <a:path h="2685371" w="1926754">
                  <a:moveTo>
                    <a:pt x="0" y="0"/>
                  </a:moveTo>
                  <a:lnTo>
                    <a:pt x="1926754" y="0"/>
                  </a:lnTo>
                  <a:lnTo>
                    <a:pt x="1926754" y="2685371"/>
                  </a:lnTo>
                  <a:lnTo>
                    <a:pt x="0" y="2685371"/>
                  </a:lnTo>
                  <a:lnTo>
                    <a:pt x="0" y="0"/>
                  </a:lnTo>
                  <a:close/>
                </a:path>
              </a:pathLst>
            </a:custGeom>
            <a:blipFill>
              <a:blip r:embed="rId5"/>
              <a:stretch>
                <a:fillRect l="0" t="0" r="0" b="0"/>
              </a:stretch>
            </a:blipFill>
          </p:spPr>
        </p:sp>
        <p:sp>
          <p:nvSpPr>
            <p:cNvPr name="Freeform 42" id="42"/>
            <p:cNvSpPr/>
            <p:nvPr/>
          </p:nvSpPr>
          <p:spPr>
            <a:xfrm flipH="false" flipV="false" rot="0">
              <a:off x="3509282" y="2717393"/>
              <a:ext cx="2256031" cy="2442554"/>
            </a:xfrm>
            <a:custGeom>
              <a:avLst/>
              <a:gdLst/>
              <a:ahLst/>
              <a:cxnLst/>
              <a:rect r="r" b="b" t="t" l="l"/>
              <a:pathLst>
                <a:path h="2442554" w="2256031">
                  <a:moveTo>
                    <a:pt x="0" y="0"/>
                  </a:moveTo>
                  <a:lnTo>
                    <a:pt x="2256031" y="0"/>
                  </a:lnTo>
                  <a:lnTo>
                    <a:pt x="2256031" y="2442554"/>
                  </a:lnTo>
                  <a:lnTo>
                    <a:pt x="0" y="2442554"/>
                  </a:lnTo>
                  <a:lnTo>
                    <a:pt x="0" y="0"/>
                  </a:lnTo>
                  <a:close/>
                </a:path>
              </a:pathLst>
            </a:custGeom>
            <a:blipFill>
              <a:blip r:embed="rId13"/>
              <a:stretch>
                <a:fillRect l="0" t="0" r="0" b="0"/>
              </a:stretch>
            </a:blipFill>
          </p:spPr>
        </p:sp>
        <p:sp>
          <p:nvSpPr>
            <p:cNvPr name="TextBox 43" id="43"/>
            <p:cNvSpPr txBox="true"/>
            <p:nvPr/>
          </p:nvSpPr>
          <p:spPr>
            <a:xfrm rot="0">
              <a:off x="1926754" y="2991998"/>
              <a:ext cx="1663522" cy="1893182"/>
            </a:xfrm>
            <a:prstGeom prst="rect">
              <a:avLst/>
            </a:prstGeom>
          </p:spPr>
          <p:txBody>
            <a:bodyPr anchor="t" rtlCol="false" tIns="0" lIns="0" bIns="0" rIns="0">
              <a:spAutoFit/>
            </a:bodyPr>
            <a:lstStyle/>
            <a:p>
              <a:pPr algn="ctr">
                <a:lnSpc>
                  <a:spcPts val="12026"/>
                </a:lnSpc>
                <a:spcBef>
                  <a:spcPct val="0"/>
                </a:spcBef>
              </a:pPr>
              <a:r>
                <a:rPr lang="en-US" sz="8590">
                  <a:solidFill>
                    <a:srgbClr val="000000"/>
                  </a:solidFill>
                  <a:latin typeface="Canva Sans"/>
                  <a:ea typeface="Canva Sans"/>
                  <a:cs typeface="Canva Sans"/>
                  <a:sym typeface="Canva Sans"/>
                </a:rPr>
                <a:t>+</a:t>
              </a:r>
            </a:p>
          </p:txBody>
        </p:sp>
        <p:sp>
          <p:nvSpPr>
            <p:cNvPr name="TextBox 44" id="44"/>
            <p:cNvSpPr txBox="true"/>
            <p:nvPr/>
          </p:nvSpPr>
          <p:spPr>
            <a:xfrm rot="0">
              <a:off x="0" y="5318647"/>
              <a:ext cx="2894593" cy="345556"/>
            </a:xfrm>
            <a:prstGeom prst="rect">
              <a:avLst/>
            </a:prstGeom>
          </p:spPr>
          <p:txBody>
            <a:bodyPr anchor="t" rtlCol="false" tIns="0" lIns="0" bIns="0" rIns="0">
              <a:spAutoFit/>
            </a:bodyPr>
            <a:lstStyle/>
            <a:p>
              <a:pPr algn="just">
                <a:lnSpc>
                  <a:spcPts val="2208"/>
                </a:lnSpc>
                <a:spcBef>
                  <a:spcPct val="0"/>
                </a:spcBef>
              </a:pPr>
              <a:r>
                <a:rPr lang="en-US" sz="1577">
                  <a:solidFill>
                    <a:srgbClr val="000000"/>
                  </a:solidFill>
                  <a:latin typeface="Canva Sans"/>
                  <a:ea typeface="Canva Sans"/>
                  <a:cs typeface="Canva Sans"/>
                  <a:sym typeface="Canva Sans"/>
                </a:rPr>
                <a:t>dried plant juice</a:t>
              </a:r>
            </a:p>
          </p:txBody>
        </p:sp>
        <p:sp>
          <p:nvSpPr>
            <p:cNvPr name="TextBox 45" id="45"/>
            <p:cNvSpPr txBox="true"/>
            <p:nvPr/>
          </p:nvSpPr>
          <p:spPr>
            <a:xfrm rot="0">
              <a:off x="3603129" y="5318647"/>
              <a:ext cx="4117693" cy="706438"/>
            </a:xfrm>
            <a:prstGeom prst="rect">
              <a:avLst/>
            </a:prstGeom>
          </p:spPr>
          <p:txBody>
            <a:bodyPr anchor="t" rtlCol="false" tIns="0" lIns="0" bIns="0" rIns="0">
              <a:spAutoFit/>
            </a:bodyPr>
            <a:lstStyle/>
            <a:p>
              <a:pPr algn="just">
                <a:lnSpc>
                  <a:spcPts val="2208"/>
                </a:lnSpc>
                <a:spcBef>
                  <a:spcPct val="0"/>
                </a:spcBef>
              </a:pPr>
              <a:r>
                <a:rPr lang="en-US" sz="1577">
                  <a:solidFill>
                    <a:srgbClr val="000000"/>
                  </a:solidFill>
                  <a:latin typeface="Canva Sans"/>
                  <a:ea typeface="Canva Sans"/>
                  <a:cs typeface="Canva Sans"/>
                  <a:sym typeface="Canva Sans"/>
                </a:rPr>
                <a:t>rehydrated partially  fermented plant leaves steeped in water</a:t>
              </a:r>
            </a:p>
          </p:txBody>
        </p:sp>
        <p:sp>
          <p:nvSpPr>
            <p:cNvPr name="Freeform 46" id="46"/>
            <p:cNvSpPr/>
            <p:nvPr/>
          </p:nvSpPr>
          <p:spPr>
            <a:xfrm flipH="false" flipV="false" rot="0">
              <a:off x="7950947" y="4321781"/>
              <a:ext cx="293664" cy="268569"/>
            </a:xfrm>
            <a:custGeom>
              <a:avLst/>
              <a:gdLst/>
              <a:ahLst/>
              <a:cxnLst/>
              <a:rect r="r" b="b" t="t" l="l"/>
              <a:pathLst>
                <a:path h="268569" w="293664">
                  <a:moveTo>
                    <a:pt x="0" y="0"/>
                  </a:moveTo>
                  <a:lnTo>
                    <a:pt x="293664" y="0"/>
                  </a:lnTo>
                  <a:lnTo>
                    <a:pt x="293664" y="268570"/>
                  </a:lnTo>
                  <a:lnTo>
                    <a:pt x="0" y="2685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7" id="47"/>
            <p:cNvSpPr/>
            <p:nvPr/>
          </p:nvSpPr>
          <p:spPr>
            <a:xfrm flipH="false" flipV="false" rot="0">
              <a:off x="8948809" y="4697716"/>
              <a:ext cx="752865" cy="688529"/>
            </a:xfrm>
            <a:custGeom>
              <a:avLst/>
              <a:gdLst/>
              <a:ahLst/>
              <a:cxnLst/>
              <a:rect r="r" b="b" t="t" l="l"/>
              <a:pathLst>
                <a:path h="688529" w="752865">
                  <a:moveTo>
                    <a:pt x="0" y="0"/>
                  </a:moveTo>
                  <a:lnTo>
                    <a:pt x="752865" y="0"/>
                  </a:lnTo>
                  <a:lnTo>
                    <a:pt x="752865" y="688529"/>
                  </a:lnTo>
                  <a:lnTo>
                    <a:pt x="0" y="688529"/>
                  </a:lnTo>
                  <a:lnTo>
                    <a:pt x="0" y="0"/>
                  </a:lnTo>
                  <a:close/>
                </a:path>
              </a:pathLst>
            </a:custGeom>
            <a:blipFill>
              <a:blip r:embed="rId2">
                <a:extLst>
                  <a:ext uri="{96DAC541-7B7A-43D3-8B79-37D633B846F1}">
                    <asvg:svgBlip xmlns:asvg="http://schemas.microsoft.com/office/drawing/2016/SVG/main" r:embed="rId3"/>
                  </a:ext>
                </a:extLst>
              </a:blip>
              <a:stretch>
                <a:fillRect l="0" t="0" r="-4726" b="-4726"/>
              </a:stretch>
            </a:blipFill>
          </p:spPr>
        </p:sp>
        <p:sp>
          <p:nvSpPr>
            <p:cNvPr name="Freeform 48" id="48"/>
            <p:cNvSpPr/>
            <p:nvPr/>
          </p:nvSpPr>
          <p:spPr>
            <a:xfrm flipH="false" flipV="false" rot="0">
              <a:off x="8538276" y="4542597"/>
              <a:ext cx="293664" cy="268569"/>
            </a:xfrm>
            <a:custGeom>
              <a:avLst/>
              <a:gdLst/>
              <a:ahLst/>
              <a:cxnLst/>
              <a:rect r="r" b="b" t="t" l="l"/>
              <a:pathLst>
                <a:path h="268569" w="293664">
                  <a:moveTo>
                    <a:pt x="0" y="0"/>
                  </a:moveTo>
                  <a:lnTo>
                    <a:pt x="293664" y="0"/>
                  </a:lnTo>
                  <a:lnTo>
                    <a:pt x="293664" y="268569"/>
                  </a:lnTo>
                  <a:lnTo>
                    <a:pt x="0" y="2685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9" id="49"/>
            <p:cNvSpPr/>
            <p:nvPr/>
          </p:nvSpPr>
          <p:spPr>
            <a:xfrm flipH="false" flipV="false" rot="0">
              <a:off x="8244611" y="4542597"/>
              <a:ext cx="293664" cy="268569"/>
            </a:xfrm>
            <a:custGeom>
              <a:avLst/>
              <a:gdLst/>
              <a:ahLst/>
              <a:cxnLst/>
              <a:rect r="r" b="b" t="t" l="l"/>
              <a:pathLst>
                <a:path h="268569" w="293664">
                  <a:moveTo>
                    <a:pt x="0" y="0"/>
                  </a:moveTo>
                  <a:lnTo>
                    <a:pt x="293665" y="0"/>
                  </a:lnTo>
                  <a:lnTo>
                    <a:pt x="293665" y="268569"/>
                  </a:lnTo>
                  <a:lnTo>
                    <a:pt x="0" y="2685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0" id="50"/>
            <p:cNvSpPr/>
            <p:nvPr/>
          </p:nvSpPr>
          <p:spPr>
            <a:xfrm flipH="false" flipV="false" rot="0">
              <a:off x="7664207" y="4321781"/>
              <a:ext cx="189232" cy="173061"/>
            </a:xfrm>
            <a:custGeom>
              <a:avLst/>
              <a:gdLst/>
              <a:ahLst/>
              <a:cxnLst/>
              <a:rect r="r" b="b" t="t" l="l"/>
              <a:pathLst>
                <a:path h="173061" w="189232">
                  <a:moveTo>
                    <a:pt x="0" y="0"/>
                  </a:moveTo>
                  <a:lnTo>
                    <a:pt x="189232" y="0"/>
                  </a:lnTo>
                  <a:lnTo>
                    <a:pt x="189232" y="173062"/>
                  </a:lnTo>
                  <a:lnTo>
                    <a:pt x="0" y="1730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1" id="51"/>
            <p:cNvSpPr txBox="true"/>
            <p:nvPr/>
          </p:nvSpPr>
          <p:spPr>
            <a:xfrm rot="0">
              <a:off x="6009916" y="2991998"/>
              <a:ext cx="1663522" cy="1893182"/>
            </a:xfrm>
            <a:prstGeom prst="rect">
              <a:avLst/>
            </a:prstGeom>
          </p:spPr>
          <p:txBody>
            <a:bodyPr anchor="t" rtlCol="false" tIns="0" lIns="0" bIns="0" rIns="0">
              <a:spAutoFit/>
            </a:bodyPr>
            <a:lstStyle/>
            <a:p>
              <a:pPr algn="ctr">
                <a:lnSpc>
                  <a:spcPts val="12026"/>
                </a:lnSpc>
                <a:spcBef>
                  <a:spcPct val="0"/>
                </a:spcBef>
              </a:pPr>
              <a:r>
                <a:rPr lang="en-US" sz="8590">
                  <a:solidFill>
                    <a:srgbClr val="000000"/>
                  </a:solidFill>
                  <a:latin typeface="Canva Sans"/>
                  <a:ea typeface="Canva Sans"/>
                  <a:cs typeface="Canva Sans"/>
                  <a:sym typeface="Canva Sans"/>
                </a:rPr>
                <a:t>+</a:t>
              </a:r>
            </a:p>
          </p:txBody>
        </p:sp>
        <p:sp>
          <p:nvSpPr>
            <p:cNvPr name="Freeform 52" id="52"/>
            <p:cNvSpPr/>
            <p:nvPr/>
          </p:nvSpPr>
          <p:spPr>
            <a:xfrm flipH="false" flipV="false" rot="0">
              <a:off x="8573493" y="8721305"/>
              <a:ext cx="735452" cy="672604"/>
            </a:xfrm>
            <a:custGeom>
              <a:avLst/>
              <a:gdLst/>
              <a:ahLst/>
              <a:cxnLst/>
              <a:rect r="r" b="b" t="t" l="l"/>
              <a:pathLst>
                <a:path h="672604" w="735452">
                  <a:moveTo>
                    <a:pt x="0" y="0"/>
                  </a:moveTo>
                  <a:lnTo>
                    <a:pt x="735451" y="0"/>
                  </a:lnTo>
                  <a:lnTo>
                    <a:pt x="735451" y="672604"/>
                  </a:lnTo>
                  <a:lnTo>
                    <a:pt x="0" y="6726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3" id="53"/>
            <p:cNvSpPr/>
            <p:nvPr/>
          </p:nvSpPr>
          <p:spPr>
            <a:xfrm flipH="false" flipV="false" rot="0">
              <a:off x="7881711" y="8613539"/>
              <a:ext cx="735452" cy="672604"/>
            </a:xfrm>
            <a:custGeom>
              <a:avLst/>
              <a:gdLst/>
              <a:ahLst/>
              <a:cxnLst/>
              <a:rect r="r" b="b" t="t" l="l"/>
              <a:pathLst>
                <a:path h="672604" w="735452">
                  <a:moveTo>
                    <a:pt x="0" y="0"/>
                  </a:moveTo>
                  <a:lnTo>
                    <a:pt x="735452" y="0"/>
                  </a:lnTo>
                  <a:lnTo>
                    <a:pt x="735452" y="672605"/>
                  </a:lnTo>
                  <a:lnTo>
                    <a:pt x="0" y="6726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8030211" y="4539898"/>
              <a:ext cx="735452" cy="672604"/>
            </a:xfrm>
            <a:custGeom>
              <a:avLst/>
              <a:gdLst/>
              <a:ahLst/>
              <a:cxnLst/>
              <a:rect r="r" b="b" t="t" l="l"/>
              <a:pathLst>
                <a:path h="672604" w="735452">
                  <a:moveTo>
                    <a:pt x="0" y="0"/>
                  </a:moveTo>
                  <a:lnTo>
                    <a:pt x="735451" y="0"/>
                  </a:lnTo>
                  <a:lnTo>
                    <a:pt x="735451" y="672604"/>
                  </a:lnTo>
                  <a:lnTo>
                    <a:pt x="0" y="6726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5" id="55"/>
            <p:cNvSpPr/>
            <p:nvPr/>
          </p:nvSpPr>
          <p:spPr>
            <a:xfrm flipH="false" flipV="false" rot="-8100000">
              <a:off x="8374275" y="2813433"/>
              <a:ext cx="1072636" cy="1280760"/>
            </a:xfrm>
            <a:custGeom>
              <a:avLst/>
              <a:gdLst/>
              <a:ahLst/>
              <a:cxnLst/>
              <a:rect r="r" b="b" t="t" l="l"/>
              <a:pathLst>
                <a:path h="1280760" w="1072636">
                  <a:moveTo>
                    <a:pt x="0" y="0"/>
                  </a:moveTo>
                  <a:lnTo>
                    <a:pt x="1072637" y="0"/>
                  </a:lnTo>
                  <a:lnTo>
                    <a:pt x="1072637" y="1280760"/>
                  </a:lnTo>
                  <a:lnTo>
                    <a:pt x="0" y="1280760"/>
                  </a:lnTo>
                  <a:lnTo>
                    <a:pt x="0" y="0"/>
                  </a:lnTo>
                  <a:close/>
                </a:path>
              </a:pathLst>
            </a:custGeom>
            <a:blipFill>
              <a:blip r:embed="rId4"/>
              <a:stretch>
                <a:fillRect l="0" t="0" r="0" b="0"/>
              </a:stretch>
            </a:blipFill>
          </p:spPr>
        </p:sp>
        <p:sp>
          <p:nvSpPr>
            <p:cNvPr name="Freeform 56" id="56"/>
            <p:cNvSpPr/>
            <p:nvPr/>
          </p:nvSpPr>
          <p:spPr>
            <a:xfrm flipH="false" flipV="false" rot="-8100000">
              <a:off x="8413322" y="7060804"/>
              <a:ext cx="1072636" cy="1280760"/>
            </a:xfrm>
            <a:custGeom>
              <a:avLst/>
              <a:gdLst/>
              <a:ahLst/>
              <a:cxnLst/>
              <a:rect r="r" b="b" t="t" l="l"/>
              <a:pathLst>
                <a:path h="1280760" w="1072636">
                  <a:moveTo>
                    <a:pt x="0" y="0"/>
                  </a:moveTo>
                  <a:lnTo>
                    <a:pt x="1072636" y="0"/>
                  </a:lnTo>
                  <a:lnTo>
                    <a:pt x="1072636" y="1280759"/>
                  </a:lnTo>
                  <a:lnTo>
                    <a:pt x="0" y="1280759"/>
                  </a:lnTo>
                  <a:lnTo>
                    <a:pt x="0" y="0"/>
                  </a:lnTo>
                  <a:close/>
                </a:path>
              </a:pathLst>
            </a:custGeom>
            <a:blipFill>
              <a:blip r:embed="rId4"/>
              <a:stretch>
                <a:fillRect l="0" t="0" r="0" b="0"/>
              </a:stretch>
            </a:blipFill>
          </p:spPr>
        </p:sp>
      </p:grpSp>
      <p:sp>
        <p:nvSpPr>
          <p:cNvPr name="TextBox 57" id="57"/>
          <p:cNvSpPr txBox="true"/>
          <p:nvPr/>
        </p:nvSpPr>
        <p:spPr>
          <a:xfrm rot="0">
            <a:off x="13822758" y="2533809"/>
            <a:ext cx="2654604" cy="169441"/>
          </a:xfrm>
          <a:prstGeom prst="rect">
            <a:avLst/>
          </a:prstGeom>
        </p:spPr>
        <p:txBody>
          <a:bodyPr anchor="t" rtlCol="false" tIns="0" lIns="0" bIns="0" rIns="0">
            <a:spAutoFit/>
          </a:bodyPr>
          <a:lstStyle/>
          <a:p>
            <a:pPr algn="ctr">
              <a:lnSpc>
                <a:spcPts val="1481"/>
              </a:lnSpc>
              <a:spcBef>
                <a:spcPct val="0"/>
              </a:spcBef>
            </a:pPr>
            <a:r>
              <a:rPr lang="en-US" sz="1058">
                <a:solidFill>
                  <a:srgbClr val="000000"/>
                </a:solidFill>
                <a:latin typeface="Canva Sans"/>
                <a:ea typeface="Canva Sans"/>
                <a:cs typeface="Canva Sans"/>
                <a:sym typeface="Canva Sans"/>
              </a:rPr>
              <a:t>Aceto=sour/vinegar    Bacter= rod shaped</a:t>
            </a:r>
          </a:p>
        </p:txBody>
      </p:sp>
      <p:sp>
        <p:nvSpPr>
          <p:cNvPr name="TextBox 58" id="58"/>
          <p:cNvSpPr txBox="true"/>
          <p:nvPr/>
        </p:nvSpPr>
        <p:spPr>
          <a:xfrm rot="0">
            <a:off x="10296834" y="1030749"/>
            <a:ext cx="6962466" cy="539417"/>
          </a:xfrm>
          <a:prstGeom prst="rect">
            <a:avLst/>
          </a:prstGeom>
        </p:spPr>
        <p:txBody>
          <a:bodyPr anchor="t" rtlCol="false" tIns="0" lIns="0" bIns="0" rIns="0">
            <a:spAutoFit/>
          </a:bodyPr>
          <a:lstStyle/>
          <a:p>
            <a:pPr algn="just">
              <a:lnSpc>
                <a:spcPts val="1495"/>
              </a:lnSpc>
              <a:spcBef>
                <a:spcPct val="0"/>
              </a:spcBef>
            </a:pPr>
            <a:r>
              <a:rPr lang="en-US" sz="1068">
                <a:solidFill>
                  <a:srgbClr val="000000"/>
                </a:solidFill>
                <a:latin typeface="Canva Sans"/>
                <a:ea typeface="Canva Sans"/>
                <a:cs typeface="Canva Sans"/>
                <a:sym typeface="Canva Sans"/>
              </a:rPr>
              <a:t>***this is how non sugary parts of plants decompose. Fruit is already sugary, but what about plant leaves? cellulose decomposes. Actually in Nature, first, there is another fermentation before the yeast to get the original plant cellulose into sugars</a:t>
            </a:r>
          </a:p>
        </p:txBody>
      </p:sp>
      <p:sp>
        <p:nvSpPr>
          <p:cNvPr name="TextBox 59" id="59"/>
          <p:cNvSpPr txBox="true"/>
          <p:nvPr/>
        </p:nvSpPr>
        <p:spPr>
          <a:xfrm rot="0">
            <a:off x="14656796" y="3187935"/>
            <a:ext cx="1609604" cy="301977"/>
          </a:xfrm>
          <a:prstGeom prst="rect">
            <a:avLst/>
          </a:prstGeom>
        </p:spPr>
        <p:txBody>
          <a:bodyPr anchor="t" rtlCol="false" tIns="0" lIns="0" bIns="0" rIns="0">
            <a:spAutoFit/>
          </a:bodyPr>
          <a:lstStyle/>
          <a:p>
            <a:pPr algn="ctr">
              <a:lnSpc>
                <a:spcPts val="2515"/>
              </a:lnSpc>
              <a:spcBef>
                <a:spcPct val="0"/>
              </a:spcBef>
            </a:pPr>
            <a:r>
              <a:rPr lang="en-US" sz="1797">
                <a:solidFill>
                  <a:srgbClr val="000000"/>
                </a:solidFill>
                <a:latin typeface="Canva Sans"/>
                <a:ea typeface="Canva Sans"/>
                <a:cs typeface="Canva Sans"/>
                <a:sym typeface="Canva Sans"/>
              </a:rPr>
              <a:t>inside the tank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DAG0jldHcDE</dc:identifier>
  <dcterms:modified xsi:type="dcterms:W3CDTF">2011-08-01T06:04:30Z</dcterms:modified>
  <cp:revision>1</cp:revision>
  <dc:title>Brewing Cellulose</dc:title>
</cp:coreProperties>
</file>